
<file path=[Content_Types].xml><?xml version="1.0" encoding="utf-8"?>
<Types xmlns="http://schemas.openxmlformats.org/package/2006/content-types">
  <Default Extension="bin" ContentType="audio/unknown"/>
  <Default Extension="emf" ContentType="image/x-emf"/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68"/>
  </p:notesMasterIdLst>
  <p:handoutMasterIdLst>
    <p:handoutMasterId r:id="rId69"/>
  </p:handoutMasterIdLst>
  <p:sldIdLst>
    <p:sldId id="264" r:id="rId3"/>
    <p:sldId id="479" r:id="rId4"/>
    <p:sldId id="447" r:id="rId5"/>
    <p:sldId id="449" r:id="rId6"/>
    <p:sldId id="450" r:id="rId7"/>
    <p:sldId id="452" r:id="rId8"/>
    <p:sldId id="453" r:id="rId9"/>
    <p:sldId id="454" r:id="rId10"/>
    <p:sldId id="455" r:id="rId11"/>
    <p:sldId id="456" r:id="rId12"/>
    <p:sldId id="457" r:id="rId13"/>
    <p:sldId id="458" r:id="rId14"/>
    <p:sldId id="459" r:id="rId15"/>
    <p:sldId id="460" r:id="rId16"/>
    <p:sldId id="461" r:id="rId17"/>
    <p:sldId id="462" r:id="rId18"/>
    <p:sldId id="463" r:id="rId19"/>
    <p:sldId id="464" r:id="rId20"/>
    <p:sldId id="465" r:id="rId21"/>
    <p:sldId id="466" r:id="rId22"/>
    <p:sldId id="467" r:id="rId23"/>
    <p:sldId id="470" r:id="rId24"/>
    <p:sldId id="471" r:id="rId25"/>
    <p:sldId id="468" r:id="rId26"/>
    <p:sldId id="469" r:id="rId27"/>
    <p:sldId id="472" r:id="rId28"/>
    <p:sldId id="480" r:id="rId29"/>
    <p:sldId id="417" r:id="rId30"/>
    <p:sldId id="418" r:id="rId31"/>
    <p:sldId id="481" r:id="rId32"/>
    <p:sldId id="482" r:id="rId33"/>
    <p:sldId id="484" r:id="rId34"/>
    <p:sldId id="485" r:id="rId35"/>
    <p:sldId id="486" r:id="rId36"/>
    <p:sldId id="483" r:id="rId37"/>
    <p:sldId id="489" r:id="rId38"/>
    <p:sldId id="421" r:id="rId39"/>
    <p:sldId id="419" r:id="rId40"/>
    <p:sldId id="422" r:id="rId41"/>
    <p:sldId id="423" r:id="rId42"/>
    <p:sldId id="420" r:id="rId43"/>
    <p:sldId id="488" r:id="rId44"/>
    <p:sldId id="487" r:id="rId45"/>
    <p:sldId id="426" r:id="rId46"/>
    <p:sldId id="427" r:id="rId47"/>
    <p:sldId id="428" r:id="rId48"/>
    <p:sldId id="429" r:id="rId49"/>
    <p:sldId id="430" r:id="rId50"/>
    <p:sldId id="431" r:id="rId51"/>
    <p:sldId id="432" r:id="rId52"/>
    <p:sldId id="433" r:id="rId53"/>
    <p:sldId id="434" r:id="rId54"/>
    <p:sldId id="475" r:id="rId55"/>
    <p:sldId id="436" r:id="rId56"/>
    <p:sldId id="437" r:id="rId57"/>
    <p:sldId id="476" r:id="rId58"/>
    <p:sldId id="439" r:id="rId59"/>
    <p:sldId id="477" r:id="rId60"/>
    <p:sldId id="441" r:id="rId61"/>
    <p:sldId id="442" r:id="rId62"/>
    <p:sldId id="473" r:id="rId63"/>
    <p:sldId id="474" r:id="rId64"/>
    <p:sldId id="444" r:id="rId65"/>
    <p:sldId id="445" r:id="rId66"/>
    <p:sldId id="446" r:id="rId67"/>
  </p:sldIdLst>
  <p:sldSz cx="9144000" cy="5715000" type="screen16x10"/>
  <p:notesSz cx="6858000" cy="9144000"/>
  <p:defaultTextStyle>
    <a:defPPr>
      <a:defRPr lang="en-US"/>
    </a:defPPr>
    <a:lvl1pPr marL="0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  <p15:guide id="11" orient="horz" pos="1800">
          <p15:clr>
            <a:srgbClr val="A4A3A4"/>
          </p15:clr>
        </p15:guide>
        <p15:guide id="1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5578" autoAdjust="0"/>
  </p:normalViewPr>
  <p:slideViewPr>
    <p:cSldViewPr showGuides="1">
      <p:cViewPr varScale="1">
        <p:scale>
          <a:sx n="147" d="100"/>
          <a:sy n="147" d="100"/>
        </p:scale>
        <p:origin x="1184" y="184"/>
      </p:cViewPr>
      <p:guideLst>
        <p:guide pos="3839"/>
        <p:guide orient="horz" pos="2160"/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8/7/22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8/7/22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1pPr>
    <a:lvl2pPr marL="410183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2pPr>
    <a:lvl3pPr marL="820366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3pPr>
    <a:lvl4pPr marL="1230548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4pPr>
    <a:lvl5pPr marL="1640731" algn="l" defTabSz="820366" rtl="0" eaLnBrk="1" latinLnBrk="0" hangingPunct="1">
      <a:defRPr sz="1100" kern="1200">
        <a:solidFill>
          <a:schemeClr val="tx2"/>
        </a:solidFill>
        <a:latin typeface="+mn-lt"/>
        <a:ea typeface="+mn-ea"/>
        <a:cs typeface="+mn-cs"/>
      </a:defRPr>
    </a:lvl5pPr>
    <a:lvl6pPr marL="2050914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61097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71279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81462" algn="l" defTabSz="820366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81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33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FD4803-6880-4D4E-B123-E6AAB60FBCC0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8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5200" y="1248839"/>
            <a:ext cx="5257800" cy="2749020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70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4106334"/>
            <a:ext cx="5257800" cy="103716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900" b="0">
                <a:solidFill>
                  <a:schemeClr val="tx1"/>
                </a:solidFill>
              </a:defRPr>
            </a:lvl1pPr>
            <a:lvl2pPr marL="4101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03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05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0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09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10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712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8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8/7/22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1" y="228869"/>
            <a:ext cx="1066800" cy="4914634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28869"/>
            <a:ext cx="6400800" cy="4914634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CB6C2-1084-4AED-A74A-DF028B0094EA}" type="datetimeFigureOut">
              <a:rPr lang="en-US"/>
              <a:t>8/7/22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A30F4-0B4E-4E4B-BC36-C30CD13F4E17}" type="datetimeFigureOut">
              <a:rPr lang="en-US"/>
              <a:t>8/7/22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704169"/>
            <a:ext cx="5257800" cy="1608667"/>
          </a:xfrm>
        </p:spPr>
        <p:txBody>
          <a:bodyPr anchor="t">
            <a:normAutofit/>
          </a:bodyPr>
          <a:lstStyle>
            <a:lvl1pPr algn="l">
              <a:defRPr sz="37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603504"/>
            <a:ext cx="5257800" cy="108082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>
                <a:solidFill>
                  <a:schemeClr val="tx1"/>
                </a:solidFill>
              </a:defRPr>
            </a:lvl1pPr>
            <a:lvl2pPr marL="4101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203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3054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64073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050914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461097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287127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2814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18170"/>
            <a:ext cx="3733800" cy="37253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8/7/22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56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27455" y="1340697"/>
            <a:ext cx="3730751" cy="426720"/>
          </a:xfrm>
        </p:spPr>
        <p:txBody>
          <a:bodyPr anchor="b">
            <a:noAutofit/>
          </a:bodyPr>
          <a:lstStyle>
            <a:lvl1pPr marL="0" indent="0">
              <a:spcBef>
                <a:spcPts val="0"/>
              </a:spcBef>
              <a:buNone/>
              <a:defRPr sz="1600" b="1"/>
            </a:lvl1pPr>
            <a:lvl2pPr marL="410183" indent="0">
              <a:buNone/>
              <a:defRPr sz="1800" b="1"/>
            </a:lvl2pPr>
            <a:lvl3pPr marL="820366" indent="0">
              <a:buNone/>
              <a:defRPr sz="1600" b="1"/>
            </a:lvl3pPr>
            <a:lvl4pPr marL="1230548" indent="0">
              <a:buNone/>
              <a:defRPr sz="1400" b="1"/>
            </a:lvl4pPr>
            <a:lvl5pPr marL="1640731" indent="0">
              <a:buNone/>
              <a:defRPr sz="1400" b="1"/>
            </a:lvl5pPr>
            <a:lvl6pPr marL="2050914" indent="0">
              <a:buNone/>
              <a:defRPr sz="1400" b="1"/>
            </a:lvl6pPr>
            <a:lvl7pPr marL="2461097" indent="0">
              <a:buNone/>
              <a:defRPr sz="1400" b="1"/>
            </a:lvl7pPr>
            <a:lvl8pPr marL="2871279" indent="0">
              <a:buNone/>
              <a:defRPr sz="1400" b="1"/>
            </a:lvl8pPr>
            <a:lvl9pPr marL="3281462" indent="0">
              <a:buNone/>
              <a:defRPr sz="14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24400" y="1841500"/>
            <a:ext cx="3733800" cy="3302000"/>
          </a:xfrm>
        </p:spPr>
        <p:txBody>
          <a:bodyPr>
            <a:normAutofit/>
          </a:bodyPr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 marL="1353603">
              <a:defRPr sz="1300"/>
            </a:lvl5pPr>
            <a:lvl6pPr marL="1353603">
              <a:defRPr sz="1300"/>
            </a:lvl6pPr>
            <a:lvl7pPr marL="1353603">
              <a:defRPr sz="1300"/>
            </a:lvl7pPr>
            <a:lvl8pPr marL="1353603">
              <a:defRPr sz="1300"/>
            </a:lvl8pPr>
            <a:lvl9pPr marL="1353603"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8/7/22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8/7/22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04D1-F9BD-4643-8480-6EA41EB484F1}" type="datetimeFigureOut">
              <a:rPr lang="en-US"/>
              <a:t>8/7/22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971800" y="0"/>
            <a:ext cx="59436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18170"/>
            <a:ext cx="2514600" cy="2370667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2800" y="402170"/>
            <a:ext cx="5105400" cy="4910667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3873502"/>
            <a:ext cx="2514600" cy="1439333"/>
          </a:xfrm>
        </p:spPr>
        <p:txBody>
          <a:bodyPr>
            <a:normAutofit/>
          </a:bodyPr>
          <a:lstStyle>
            <a:lvl1pPr marL="0" indent="0">
              <a:spcBef>
                <a:spcPts val="807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8/7/22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62101" y="0"/>
            <a:ext cx="6019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000500"/>
            <a:ext cx="5486400" cy="635000"/>
          </a:xfrm>
        </p:spPr>
        <p:txBody>
          <a:bodyPr anchor="b">
            <a:normAutofit/>
          </a:bodyPr>
          <a:lstStyle>
            <a:lvl1pPr algn="l">
              <a:defRPr sz="1300" b="1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232838"/>
            <a:ext cx="5486400" cy="3706813"/>
          </a:xfrm>
        </p:spPr>
        <p:txBody>
          <a:bodyPr>
            <a:normAutofit/>
          </a:bodyPr>
          <a:lstStyle>
            <a:lvl1pPr marL="0" indent="0">
              <a:buNone/>
              <a:defRPr sz="1900"/>
            </a:lvl1pPr>
            <a:lvl2pPr marL="410183" indent="0">
              <a:buNone/>
              <a:defRPr sz="2500"/>
            </a:lvl2pPr>
            <a:lvl3pPr marL="820366" indent="0">
              <a:buNone/>
              <a:defRPr sz="2200"/>
            </a:lvl3pPr>
            <a:lvl4pPr marL="1230548" indent="0">
              <a:buNone/>
              <a:defRPr sz="1800"/>
            </a:lvl4pPr>
            <a:lvl5pPr marL="1640731" indent="0">
              <a:buNone/>
              <a:defRPr sz="1800"/>
            </a:lvl5pPr>
            <a:lvl6pPr marL="2050914" indent="0">
              <a:buNone/>
              <a:defRPr sz="1800"/>
            </a:lvl6pPr>
            <a:lvl7pPr marL="2461097" indent="0">
              <a:buNone/>
              <a:defRPr sz="1800"/>
            </a:lvl7pPr>
            <a:lvl8pPr marL="2871279" indent="0">
              <a:buNone/>
              <a:defRPr sz="1800"/>
            </a:lvl8pPr>
            <a:lvl9pPr marL="3281462" indent="0">
              <a:buNone/>
              <a:defRPr sz="18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4635501"/>
            <a:ext cx="5486400" cy="677333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100"/>
            </a:lvl1pPr>
            <a:lvl2pPr marL="410183" indent="0">
              <a:buNone/>
              <a:defRPr sz="1100"/>
            </a:lvl2pPr>
            <a:lvl3pPr marL="820366" indent="0">
              <a:buNone/>
              <a:defRPr sz="900"/>
            </a:lvl3pPr>
            <a:lvl4pPr marL="1230548" indent="0">
              <a:buNone/>
              <a:defRPr sz="800"/>
            </a:lvl4pPr>
            <a:lvl5pPr marL="1640731" indent="0">
              <a:buNone/>
              <a:defRPr sz="800"/>
            </a:lvl5pPr>
            <a:lvl6pPr marL="2050914" indent="0">
              <a:buNone/>
              <a:defRPr sz="800"/>
            </a:lvl6pPr>
            <a:lvl7pPr marL="2461097" indent="0">
              <a:buNone/>
              <a:defRPr sz="800"/>
            </a:lvl7pPr>
            <a:lvl8pPr marL="2871279" indent="0">
              <a:buNone/>
              <a:defRPr sz="800"/>
            </a:lvl8pPr>
            <a:lvl9pPr marL="3281462" indent="0">
              <a:buNone/>
              <a:defRPr sz="8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6BF754-515F-40B9-8D24-D54D5825B3D0}" type="datetimeFigureOut">
              <a:rPr lang="en-US"/>
              <a:t>8/7/22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28600" y="0"/>
            <a:ext cx="8686800" cy="5715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036" tIns="41018" rIns="82036" bIns="41018"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502"/>
            <a:ext cx="7620000" cy="1164167"/>
          </a:xfrm>
          <a:prstGeom prst="rect">
            <a:avLst/>
          </a:prstGeom>
        </p:spPr>
        <p:txBody>
          <a:bodyPr vert="horz" lIns="82036" tIns="41018" rIns="82036" bIns="41018" rtlCol="0" anchor="b">
            <a:normAutofit/>
          </a:bodyPr>
          <a:lstStyle/>
          <a:p>
            <a:r>
              <a:rPr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18170"/>
            <a:ext cx="7620000" cy="3725333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5334002"/>
            <a:ext cx="205740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l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2DD204D1-F9BD-4643-8480-6EA41EB484F1}" type="datetimeFigureOut">
              <a:rPr lang="en-US"/>
              <a:pPr/>
              <a:t>8/7/22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1651" y="5334002"/>
            <a:ext cx="466344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ct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52" y="5334002"/>
            <a:ext cx="830860" cy="267230"/>
          </a:xfrm>
          <a:prstGeom prst="rect">
            <a:avLst/>
          </a:prstGeom>
        </p:spPr>
        <p:txBody>
          <a:bodyPr vert="horz" lIns="82036" tIns="41018" rIns="82036" bIns="41018" rtlCol="0" anchor="b"/>
          <a:lstStyle>
            <a:lvl1pPr algn="r">
              <a:defRPr sz="8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820366" rtl="0" eaLnBrk="1" latinLnBrk="0" hangingPunct="1">
        <a:lnSpc>
          <a:spcPct val="85000"/>
        </a:lnSpc>
        <a:spcBef>
          <a:spcPct val="0"/>
        </a:spcBef>
        <a:buNone/>
        <a:tabLst/>
        <a:defRPr sz="30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5092" indent="-205092" algn="l" defTabSz="820366" rtl="0" eaLnBrk="1" latinLnBrk="0" hangingPunct="1">
        <a:lnSpc>
          <a:spcPct val="95000"/>
        </a:lnSpc>
        <a:spcBef>
          <a:spcPts val="1256"/>
        </a:spcBef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92219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79347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476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53603" indent="-205092" algn="l" defTabSz="820366" rtl="0" eaLnBrk="1" latinLnBrk="0" hangingPunct="1">
        <a:lnSpc>
          <a:spcPct val="95000"/>
        </a:lnSpc>
        <a:spcBef>
          <a:spcPts val="718"/>
        </a:spcBef>
        <a:buSzPct val="10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0731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27859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214987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543133" indent="-205092" algn="l" defTabSz="820366" rtl="0" eaLnBrk="1" latinLnBrk="0" hangingPunct="1">
        <a:lnSpc>
          <a:spcPct val="95000"/>
        </a:lnSpc>
        <a:spcBef>
          <a:spcPts val="718"/>
        </a:spcBef>
        <a:buSzPct val="90000"/>
        <a:buFont typeface="Century Gothic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83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366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548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731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914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097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279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462" algn="l" defTabSz="82036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bin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pwcqffJ1dI" TargetMode="External"/><Relationship Id="rId2" Type="http://schemas.openxmlformats.org/officeDocument/2006/relationships/hyperlink" Target="https://soundsofspeech.uiowa.edu/spanish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hyperlink" Target="https://www.youtube.com/watch?v=vUNEwsWoWy4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38" y="2769126"/>
            <a:ext cx="9113162" cy="1002774"/>
          </a:xfrm>
        </p:spPr>
        <p:txBody>
          <a:bodyPr>
            <a:normAutofit fontScale="90000"/>
          </a:bodyPr>
          <a:lstStyle/>
          <a:p>
            <a:r>
              <a:rPr lang="es-ES_tradnl" dirty="0"/>
              <a:t>Clínica de pronunciación: </a:t>
            </a:r>
            <a:br>
              <a:rPr lang="es-ES_tradnl" dirty="0"/>
            </a:br>
            <a:r>
              <a:rPr lang="es-ES_tradnl" dirty="0"/>
              <a:t>Sesión 5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677834"/>
            <a:ext cx="5715000" cy="1037167"/>
          </a:xfrm>
        </p:spPr>
        <p:txBody>
          <a:bodyPr>
            <a:normAutofit fontScale="92500" lnSpcReduction="10000"/>
          </a:bodyPr>
          <a:lstStyle/>
          <a:p>
            <a:r>
              <a:rPr lang="es-ES_tradnl" dirty="0"/>
              <a:t>Dirigida por:</a:t>
            </a:r>
          </a:p>
          <a:p>
            <a:r>
              <a:rPr lang="es-ES_tradnl" dirty="0"/>
              <a:t>Armin </a:t>
            </a:r>
            <a:r>
              <a:rPr lang="es-ES_tradnl" dirty="0" err="1"/>
              <a:t>Schwegler</a:t>
            </a:r>
            <a:r>
              <a:rPr lang="es-ES_tradnl" dirty="0"/>
              <a:t>, Joseph Casillas, Nicole Rodríguez y Juan Manuel Menjívar </a:t>
            </a:r>
          </a:p>
          <a:p>
            <a:r>
              <a:rPr lang="es-ES_tradnl" dirty="0"/>
              <a:t>Middlebury </a:t>
            </a:r>
            <a:r>
              <a:rPr lang="es-ES_tradnl" dirty="0" err="1"/>
              <a:t>College</a:t>
            </a:r>
            <a:r>
              <a:rPr lang="es-ES_tradnl" dirty="0"/>
              <a:t> - 2022</a:t>
            </a:r>
          </a:p>
        </p:txBody>
      </p:sp>
      <p:pic>
        <p:nvPicPr>
          <p:cNvPr id="5" name="Picture 4" descr="welco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2667000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4572000" y="4677833"/>
            <a:ext cx="4572000" cy="1037167"/>
          </a:xfrm>
          <a:prstGeom prst="rect">
            <a:avLst/>
          </a:prstGeom>
        </p:spPr>
        <p:txBody>
          <a:bodyPr vert="horz" lIns="82036" tIns="41018" rIns="82036" bIns="41018" rtlCol="0">
            <a:normAutofit/>
          </a:bodyPr>
          <a:lstStyle>
            <a:lvl1pPr marL="0" indent="0" algn="l" defTabSz="820366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19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0183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20366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0548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40731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10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0914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461097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871279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281462" indent="0" algn="ctr" defTabSz="820366" rtl="0" eaLnBrk="1" latinLnBrk="0" hangingPunct="1">
              <a:lnSpc>
                <a:spcPct val="95000"/>
              </a:lnSpc>
              <a:spcBef>
                <a:spcPts val="718"/>
              </a:spcBef>
              <a:buSzPct val="90000"/>
              <a:buFont typeface="Century Gothic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s-ES_tradnl" dirty="0"/>
          </a:p>
          <a:p>
            <a:pPr algn="r"/>
            <a:endParaRPr lang="es-ES_tradnl" dirty="0"/>
          </a:p>
          <a:p>
            <a:pPr algn="r"/>
            <a:r>
              <a:rPr lang="es-ES_tradnl" dirty="0"/>
              <a:t>Jueves: 4:00-4:45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imilac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"/>
            <a:ext cx="9144000" cy="43434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0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La asimilación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57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“b, d, g”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410200" y="2781300"/>
            <a:ext cx="3124200" cy="12954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5000" dirty="0">
                <a:solidFill>
                  <a:srgbClr val="FF0000"/>
                </a:solidFill>
              </a:rPr>
              <a:t>“s, z”</a:t>
            </a:r>
          </a:p>
        </p:txBody>
      </p:sp>
    </p:spTree>
    <p:extLst>
      <p:ext uri="{BB962C8B-B14F-4D97-AF65-F5344CB8AC3E}">
        <p14:creationId xmlns:p14="http://schemas.microsoft.com/office/powerpoint/2010/main" val="265954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1"/>
            <a:ext cx="9144000" cy="2308324"/>
          </a:xfrm>
          <a:prstGeom prst="rect">
            <a:avLst/>
          </a:prstGeom>
          <a:solidFill>
            <a:srgbClr val="FF6FC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>
                <a:solidFill>
                  <a:schemeClr val="bg1"/>
                </a:solidFill>
                <a:latin typeface="Arial Black"/>
                <a:cs typeface="+mn-cs"/>
              </a:rPr>
              <a:t>Pronunciación </a:t>
            </a:r>
          </a:p>
          <a:p>
            <a:pPr algn="ctr">
              <a:defRPr/>
            </a:pP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“</a:t>
            </a:r>
            <a:r>
              <a:rPr lang="en-US" sz="7200">
                <a:solidFill>
                  <a:srgbClr val="FFFF00"/>
                </a:solidFill>
                <a:latin typeface="Arial Black"/>
                <a:cs typeface="+mn-cs"/>
              </a:rPr>
              <a:t>SUAVE</a:t>
            </a:r>
            <a:r>
              <a:rPr lang="ja-JP" altLang="en-US" sz="7200">
                <a:solidFill>
                  <a:schemeClr val="bg1"/>
                </a:solidFill>
                <a:latin typeface="Arial"/>
                <a:cs typeface="+mn-cs"/>
              </a:rPr>
              <a:t>”</a:t>
            </a:r>
            <a:endParaRPr lang="en-US" sz="7200">
              <a:solidFill>
                <a:schemeClr val="bg1"/>
              </a:solidFill>
              <a:latin typeface="Arial Black"/>
              <a:cs typeface="+mn-cs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38200" y="3314700"/>
            <a:ext cx="1467319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i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b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a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3429000" y="3314700"/>
            <a:ext cx="1980530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d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6465272" y="3314700"/>
            <a:ext cx="1992928" cy="1015663"/>
          </a:xfrm>
          <a:prstGeom prst="rect">
            <a:avLst/>
          </a:prstGeom>
          <a:solidFill>
            <a:srgbClr val="00FFFF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la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+mn-cs"/>
              </a:rPr>
              <a:t>g</a:t>
            </a:r>
            <a:r>
              <a:rPr lang="en-US" sz="6000" dirty="0" err="1">
                <a:solidFill>
                  <a:schemeClr val="accent2"/>
                </a:solidFill>
                <a:latin typeface="Arial Black"/>
                <a:cs typeface="+mn-cs"/>
              </a:rPr>
              <a:t>o</a:t>
            </a:r>
            <a:endParaRPr lang="en-US" sz="6000" dirty="0">
              <a:solidFill>
                <a:schemeClr val="accent2"/>
              </a:solidFill>
              <a:latin typeface="Arial Black"/>
              <a:cs typeface="+mn-cs"/>
            </a:endParaRPr>
          </a:p>
        </p:txBody>
      </p:sp>
      <p:pic>
        <p:nvPicPr>
          <p:cNvPr id="3" name="Picture 2" descr="5324502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51780"/>
            <a:ext cx="5196520" cy="519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rgbClr val="FFFFFF"/>
                </a:solidFill>
              </a:rPr>
              <a:t>Una</a:t>
            </a:r>
            <a:r>
              <a:rPr lang="en-US" sz="6600" dirty="0">
                <a:solidFill>
                  <a:srgbClr val="FFFFFF"/>
                </a:solidFill>
              </a:rPr>
              <a:t> nota </a:t>
            </a:r>
            <a:r>
              <a:rPr lang="en-US" sz="6600" dirty="0" err="1">
                <a:solidFill>
                  <a:srgbClr val="FFFFFF"/>
                </a:solidFill>
              </a:rPr>
              <a:t>acerca</a:t>
            </a:r>
            <a:r>
              <a:rPr lang="en-US" sz="6600" dirty="0">
                <a:solidFill>
                  <a:srgbClr val="FFFFFF"/>
                </a:solidFill>
              </a:rPr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inglés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alveolar.</a:t>
            </a:r>
          </a:p>
        </p:txBody>
      </p:sp>
      <p:pic>
        <p:nvPicPr>
          <p:cNvPr id="4" name="Picture 3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28900"/>
            <a:ext cx="3654802" cy="2430586"/>
          </a:xfrm>
          <a:prstGeom prst="rect">
            <a:avLst/>
          </a:prstGeom>
        </p:spPr>
      </p:pic>
      <p:sp>
        <p:nvSpPr>
          <p:cNvPr id="5" name="Frame 4"/>
          <p:cNvSpPr/>
          <p:nvPr/>
        </p:nvSpPr>
        <p:spPr bwMode="auto">
          <a:xfrm>
            <a:off x="6705600" y="3162300"/>
            <a:ext cx="478688" cy="421718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51390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24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24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97896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67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Una</a:t>
            </a:r>
            <a:r>
              <a:rPr lang="en-US" sz="6600" dirty="0"/>
              <a:t> nota </a:t>
            </a:r>
            <a:r>
              <a:rPr lang="en-US" sz="6600" dirty="0" err="1"/>
              <a:t>acerca</a:t>
            </a:r>
            <a:r>
              <a:rPr lang="en-US" sz="6600" dirty="0"/>
              <a:t> de la “d”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09600" y="2705100"/>
            <a:ext cx="3505200" cy="236220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0" dirty="0"/>
              <a:t>En </a:t>
            </a:r>
            <a:r>
              <a:rPr lang="en-US" sz="5000" dirty="0" err="1"/>
              <a:t>español</a:t>
            </a:r>
            <a:r>
              <a:rPr lang="en-US" sz="5000" dirty="0"/>
              <a:t> </a:t>
            </a:r>
            <a:r>
              <a:rPr lang="en-US" sz="5000" dirty="0" err="1"/>
              <a:t>es</a:t>
            </a:r>
            <a:r>
              <a:rPr lang="en-US" sz="5000" dirty="0"/>
              <a:t> </a:t>
            </a:r>
            <a:r>
              <a:rPr lang="en-US" sz="5000" b="1" u="sng" dirty="0">
                <a:solidFill>
                  <a:srgbClr val="FF0000"/>
                </a:solidFill>
              </a:rPr>
              <a:t>dental</a:t>
            </a:r>
            <a:r>
              <a:rPr lang="en-US" sz="5000" dirty="0"/>
              <a:t>.</a:t>
            </a:r>
          </a:p>
        </p:txBody>
      </p:sp>
      <p:pic>
        <p:nvPicPr>
          <p:cNvPr id="7" name="Picture 6" descr="feat_Teeth2_mai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76500"/>
            <a:ext cx="3786538" cy="2895124"/>
          </a:xfrm>
          <a:prstGeom prst="rect">
            <a:avLst/>
          </a:prstGeom>
        </p:spPr>
      </p:pic>
      <p:sp>
        <p:nvSpPr>
          <p:cNvPr id="8" name="Frame 7"/>
          <p:cNvSpPr/>
          <p:nvPr/>
        </p:nvSpPr>
        <p:spPr bwMode="auto">
          <a:xfrm>
            <a:off x="6019800" y="2781300"/>
            <a:ext cx="1219200" cy="6096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7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73504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dedo</a:t>
            </a:r>
            <a:endParaRPr lang="en-US" sz="6600" dirty="0"/>
          </a:p>
        </p:txBody>
      </p:sp>
      <p:pic>
        <p:nvPicPr>
          <p:cNvPr id="4" name="Picture 3" descr="Screen Shot 2014-07-21 at 6.42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009900"/>
            <a:ext cx="2611967" cy="1866900"/>
          </a:xfrm>
          <a:prstGeom prst="rect">
            <a:avLst/>
          </a:prstGeom>
        </p:spPr>
      </p:pic>
      <p:pic>
        <p:nvPicPr>
          <p:cNvPr id="6" name="Picture 5" descr="Screen Shot 2014-07-21 at 6.41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46" y="2933700"/>
            <a:ext cx="2871400" cy="201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6800" y="4991100"/>
            <a:ext cx="11536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Inglés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6769608" y="4991100"/>
            <a:ext cx="14599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err="1"/>
              <a:t>Español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853087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449518"/>
              </p:ext>
            </p:extLst>
          </p:nvPr>
        </p:nvGraphicFramePr>
        <p:xfrm>
          <a:off x="1371600" y="1143000"/>
          <a:ext cx="6096000" cy="256032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[s]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 sz="5000" dirty="0"/>
                        <a:t>“s”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s-ES_tradnl" sz="50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ES_tradnl" sz="5000" dirty="0"/>
                        <a:t>[z]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>
                      <a:noFill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" name="Straight Arrow Connector 3"/>
          <p:cNvCxnSpPr/>
          <p:nvPr/>
        </p:nvCxnSpPr>
        <p:spPr>
          <a:xfrm flipV="1">
            <a:off x="3447676" y="1722120"/>
            <a:ext cx="935997" cy="6858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3447676" y="2484120"/>
            <a:ext cx="935997" cy="83820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5_1399647914_5b3e12ddb8932de4d674d59f7eefb67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38200"/>
            <a:ext cx="1289289" cy="1743818"/>
          </a:xfrm>
          <a:prstGeom prst="rect">
            <a:avLst/>
          </a:prstGeom>
        </p:spPr>
      </p:pic>
      <p:pic>
        <p:nvPicPr>
          <p:cNvPr id="7" name="Picture 6" descr="killer-bees-overlay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2743200"/>
            <a:ext cx="2610716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1569660"/>
          </a:xfrm>
          <a:prstGeom prst="rect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9600" dirty="0" err="1">
                <a:solidFill>
                  <a:schemeClr val="bg1"/>
                </a:solidFill>
                <a:latin typeface="Arial Black" charset="0"/>
              </a:rPr>
              <a:t>Regla</a:t>
            </a:r>
            <a:endParaRPr lang="en-US" sz="9600" dirty="0">
              <a:solidFill>
                <a:schemeClr val="bg1"/>
              </a:solidFill>
              <a:latin typeface="Arial Black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33400" y="4381500"/>
            <a:ext cx="3662781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pre</a:t>
            </a:r>
            <a:r>
              <a:rPr lang="en-US" sz="6600" dirty="0" err="1">
                <a:solidFill>
                  <a:srgbClr val="FF0000"/>
                </a:solidFill>
              </a:rPr>
              <a:t>s</a:t>
            </a:r>
            <a:r>
              <a:rPr lang="en-US" sz="6600" dirty="0" err="1"/>
              <a:t>idente</a:t>
            </a:r>
            <a:endParaRPr lang="en-US" sz="6600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5837223" y="4457700"/>
            <a:ext cx="2392377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  <a:ea typeface="ＭＳ Ｐゴシック" charset="0"/>
              </a:defRPr>
            </a:lvl9pPr>
          </a:lstStyle>
          <a:p>
            <a:r>
              <a:rPr lang="en-US" sz="6600" dirty="0" err="1"/>
              <a:t>a</a:t>
            </a:r>
            <a:r>
              <a:rPr lang="en-US" sz="6600" dirty="0" err="1">
                <a:solidFill>
                  <a:srgbClr val="FF0000"/>
                </a:solidFill>
              </a:rPr>
              <a:t>z</a:t>
            </a:r>
            <a:r>
              <a:rPr lang="en-US" sz="6600" dirty="0" err="1"/>
              <a:t>úcar</a:t>
            </a:r>
            <a:endParaRPr lang="en-US" sz="66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30099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“s” vs. “z”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2438400" y="2933700"/>
            <a:ext cx="1676400" cy="1524000"/>
          </a:xfrm>
          <a:prstGeom prst="frame">
            <a:avLst/>
          </a:prstGeom>
          <a:solidFill>
            <a:srgbClr val="00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srgbClr val="FF0000"/>
              </a:solidFill>
              <a:cs typeface="+mn-cs"/>
            </a:endParaRPr>
          </a:p>
        </p:txBody>
      </p:sp>
      <p:sp>
        <p:nvSpPr>
          <p:cNvPr id="7" name="&quot;No&quot; Symbol 6"/>
          <p:cNvSpPr/>
          <p:nvPr/>
        </p:nvSpPr>
        <p:spPr bwMode="auto">
          <a:xfrm>
            <a:off x="5029200" y="2781300"/>
            <a:ext cx="1600200" cy="1778000"/>
          </a:xfrm>
          <a:prstGeom prst="noSmoking">
            <a:avLst>
              <a:gd name="adj" fmla="val 13459"/>
            </a:avLst>
          </a:prstGeom>
          <a:solidFill>
            <a:srgbClr val="FF0000">
              <a:alpha val="61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cs typeface="+mn-cs"/>
            </a:endParaRPr>
          </a:p>
        </p:txBody>
      </p:sp>
      <p:pic>
        <p:nvPicPr>
          <p:cNvPr id="8" name="Picture 7" descr="_54108506_bee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/>
          <a:stretch/>
        </p:blipFill>
        <p:spPr>
          <a:xfrm>
            <a:off x="6664416" y="1562100"/>
            <a:ext cx="2479584" cy="161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5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254431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4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0" y="4791807"/>
            <a:ext cx="9144000" cy="923330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5400" dirty="0" err="1">
                <a:solidFill>
                  <a:srgbClr val="2C00FB"/>
                </a:solidFill>
                <a:latin typeface="Arial Black" charset="0"/>
              </a:rPr>
              <a:t>Encadenamiento</a:t>
            </a:r>
            <a:endParaRPr lang="en-US" sz="5400" dirty="0">
              <a:solidFill>
                <a:srgbClr val="2C00FB"/>
              </a:solidFill>
              <a:latin typeface="Arial Black" charset="0"/>
            </a:endParaRPr>
          </a:p>
        </p:txBody>
      </p:sp>
      <p:pic>
        <p:nvPicPr>
          <p:cNvPr id="5" name="Picture 4" descr="5324497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93654"/>
            <a:ext cx="5486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6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 dirty="0">
                <a:latin typeface="Arial Black"/>
              </a:rPr>
              <a:t>L</a:t>
            </a:r>
            <a:r>
              <a:rPr lang="en-US" sz="4400" dirty="0">
                <a:solidFill>
                  <a:srgbClr val="FF0000"/>
                </a:solidFill>
                <a:latin typeface="Arial Black"/>
              </a:rPr>
              <a:t>os </a:t>
            </a:r>
            <a:r>
              <a:rPr lang="en-US" sz="4400" dirty="0" err="1">
                <a:solidFill>
                  <a:srgbClr val="FF0000"/>
                </a:solidFill>
                <a:latin typeface="Arial Black"/>
              </a:rPr>
              <a:t>Á</a:t>
            </a:r>
            <a:r>
              <a:rPr lang="en-US" sz="4400" dirty="0" err="1">
                <a:latin typeface="Arial Black"/>
              </a:rPr>
              <a:t>ngeles</a:t>
            </a:r>
            <a:endParaRPr lang="en-US" sz="44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13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181600" y="2019300"/>
            <a:ext cx="3429000" cy="19812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>
                <a:solidFill>
                  <a:srgbClr val="FF6600"/>
                </a:solidFill>
              </a:rPr>
              <a:t>¡Hoy </a:t>
            </a:r>
            <a:r>
              <a:rPr lang="en-US" sz="3500" dirty="0" err="1">
                <a:solidFill>
                  <a:srgbClr val="FF6600"/>
                </a:solidFill>
              </a:rPr>
              <a:t>es</a:t>
            </a:r>
            <a:r>
              <a:rPr lang="en-US" sz="3500" dirty="0">
                <a:solidFill>
                  <a:srgbClr val="FF6600"/>
                </a:solidFill>
              </a:rPr>
              <a:t> la </a:t>
            </a:r>
            <a:r>
              <a:rPr lang="en-US" sz="3500" dirty="0" err="1">
                <a:solidFill>
                  <a:srgbClr val="FF6600"/>
                </a:solidFill>
              </a:rPr>
              <a:t>última</a:t>
            </a:r>
            <a:r>
              <a:rPr lang="en-US" sz="3500" dirty="0">
                <a:solidFill>
                  <a:srgbClr val="FF6600"/>
                </a:solidFill>
              </a:rPr>
              <a:t> </a:t>
            </a:r>
            <a:r>
              <a:rPr lang="en-US" sz="3500" dirty="0" err="1">
                <a:solidFill>
                  <a:srgbClr val="FF6600"/>
                </a:solidFill>
              </a:rPr>
              <a:t>clínica</a:t>
            </a:r>
            <a:r>
              <a:rPr lang="en-US" sz="3500" dirty="0">
                <a:solidFill>
                  <a:srgbClr val="FF6600"/>
                </a:solidFill>
              </a:rPr>
              <a:t>!</a:t>
            </a:r>
          </a:p>
        </p:txBody>
      </p:sp>
      <p:pic>
        <p:nvPicPr>
          <p:cNvPr id="5" name="Picture 4" descr="best-cry-ever-o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65" y="1915619"/>
            <a:ext cx="40640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3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00200" y="266700"/>
            <a:ext cx="6019800" cy="769441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4400">
                <a:latin typeface="Arial Black"/>
              </a:rPr>
              <a:t>L</a:t>
            </a:r>
            <a:r>
              <a:rPr lang="en-US" sz="4400">
                <a:solidFill>
                  <a:srgbClr val="FF0000"/>
                </a:solidFill>
                <a:latin typeface="Arial Black"/>
              </a:rPr>
              <a:t>o—s A</a:t>
            </a:r>
            <a:r>
              <a:rPr lang="en-US" sz="4400">
                <a:latin typeface="Arial Black"/>
              </a:rPr>
              <a:t>n—ge—les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3906441"/>
            <a:ext cx="9144000" cy="1846659"/>
          </a:xfrm>
          <a:prstGeom prst="rect">
            <a:avLst/>
          </a:prstGeom>
          <a:solidFill>
            <a:srgbClr val="FFF001"/>
          </a:solidFill>
          <a:ln w="38100">
            <a:solidFill>
              <a:srgbClr val="FB00B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Arial Black"/>
              </a:rPr>
              <a:t>siempre</a:t>
            </a:r>
            <a:r>
              <a:rPr lang="en-US" sz="2800" dirty="0">
                <a:latin typeface="Arial Black"/>
              </a:rPr>
              <a:t> se divide</a:t>
            </a:r>
            <a:br>
              <a:rPr lang="en-US" sz="2800" dirty="0">
                <a:latin typeface="Arial Black"/>
              </a:rPr>
            </a:br>
            <a:r>
              <a:rPr lang="en-US" sz="6600" dirty="0">
                <a:solidFill>
                  <a:srgbClr val="FF0000"/>
                </a:solidFill>
                <a:latin typeface="Arial Black"/>
              </a:rPr>
              <a:t>V—CV </a:t>
            </a:r>
            <a:br>
              <a:rPr lang="en-US" sz="4400" dirty="0">
                <a:latin typeface="Arial Black"/>
              </a:rPr>
            </a:br>
            <a:r>
              <a:rPr lang="en-US" sz="2000" dirty="0">
                <a:latin typeface="Arial Black"/>
              </a:rPr>
              <a:t> </a:t>
            </a:r>
            <a:endParaRPr lang="en-US" sz="2800" dirty="0">
              <a:latin typeface="Arial Black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2098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581400" y="1028700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3048000" y="1028700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2590800" y="10287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>
            <a:off x="34290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3886200" y="9525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AutoShape 13"/>
          <p:cNvSpPr>
            <a:spLocks noChangeArrowheads="1"/>
          </p:cNvSpPr>
          <p:nvPr/>
        </p:nvSpPr>
        <p:spPr bwMode="auto">
          <a:xfrm rot="20037902">
            <a:off x="2724507" y="2052533"/>
            <a:ext cx="1618576" cy="1677885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98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371600" y="2771775"/>
            <a:ext cx="6019800" cy="830997"/>
          </a:xfrm>
          <a:prstGeom prst="rect">
            <a:avLst/>
          </a:prstGeom>
          <a:solidFill>
            <a:srgbClr val="00FFFF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4800" dirty="0">
                <a:latin typeface="Arial Black"/>
              </a:rPr>
              <a:t>d</a:t>
            </a:r>
            <a:r>
              <a:rPr lang="en-US" sz="4800" dirty="0">
                <a:solidFill>
                  <a:srgbClr val="FF2409"/>
                </a:solidFill>
                <a:latin typeface="Arial Black"/>
              </a:rPr>
              <a:t>o</a:t>
            </a:r>
            <a:r>
              <a:rPr lang="en-US" sz="4800" dirty="0">
                <a:solidFill>
                  <a:srgbClr val="FF0000"/>
                </a:solidFill>
                <a:latin typeface="Arial Black"/>
              </a:rPr>
              <a:t>—SA</a:t>
            </a:r>
            <a:r>
              <a:rPr lang="en-US" sz="4400" dirty="0">
                <a:latin typeface="Arial Black"/>
              </a:rPr>
              <a:t>—mi—</a:t>
            </a:r>
            <a:r>
              <a:rPr lang="en-US" sz="4400" dirty="0" err="1">
                <a:latin typeface="Arial Black"/>
              </a:rPr>
              <a:t>gos</a:t>
            </a:r>
            <a:endParaRPr lang="en-US" sz="4400" dirty="0">
              <a:latin typeface="Arial Black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676400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186113" y="3533775"/>
            <a:ext cx="78739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rgbClr val="2400C4"/>
                </a:solidFill>
                <a:latin typeface="Arial Black"/>
              </a:rPr>
              <a:t>V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652713" y="3533775"/>
            <a:ext cx="783162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000">
                <a:solidFill>
                  <a:srgbClr val="2400C4"/>
                </a:solidFill>
                <a:latin typeface="Arial Black"/>
              </a:rPr>
              <a:t>C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065217" y="35433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3055817" y="34671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3589217" y="3500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0" y="4890473"/>
            <a:ext cx="9144000" cy="830997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800">
                <a:solidFill>
                  <a:srgbClr val="FF2409"/>
                </a:solidFill>
                <a:latin typeface="Arial Black" charset="0"/>
              </a:rPr>
              <a:t>Encadenamiento</a:t>
            </a:r>
            <a:endParaRPr lang="en-US" sz="480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144000" cy="769441"/>
          </a:xfrm>
          <a:prstGeom prst="rect">
            <a:avLst/>
          </a:prstGeom>
          <a:solidFill>
            <a:srgbClr val="06F2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4400">
                <a:latin typeface="Arial Black" charset="0"/>
              </a:rPr>
              <a:t>Ejemplos adicionales</a:t>
            </a: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1371600" y="952500"/>
            <a:ext cx="6569126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8000" dirty="0">
                <a:latin typeface="Arial Black"/>
              </a:rPr>
              <a:t>dos amigos</a:t>
            </a:r>
            <a:endParaRPr lang="en-US" sz="7200" dirty="0">
              <a:latin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90289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24000" y="1828800"/>
            <a:ext cx="6477000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¿</a:t>
            </a:r>
            <a:r>
              <a:rPr lang="en-US" sz="6600" dirty="0" err="1">
                <a:latin typeface="Arial Black" charset="0"/>
              </a:rPr>
              <a:t>Cómo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están</a:t>
            </a:r>
            <a:endParaRPr lang="en-US" sz="6600" dirty="0">
              <a:latin typeface="Arial Black" charset="0"/>
            </a:endParaRPr>
          </a:p>
          <a:p>
            <a:r>
              <a:rPr lang="en-US" sz="6600" dirty="0" err="1">
                <a:latin typeface="Arial Black" charset="0"/>
              </a:rPr>
              <a:t>ustedes</a:t>
            </a:r>
            <a:r>
              <a:rPr lang="en-US" sz="6600" dirty="0">
                <a:latin typeface="Arial Black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9576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143000" y="1828800"/>
            <a:ext cx="6858000" cy="212365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¿Cómo está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</a:t>
            </a:r>
          </a:p>
          <a:p>
            <a:r>
              <a:rPr lang="en-US" sz="6600">
                <a:solidFill>
                  <a:srgbClr val="FF0000"/>
                </a:solidFill>
                <a:latin typeface="Arial Black" charset="0"/>
              </a:rPr>
              <a:t>u</a:t>
            </a:r>
            <a:r>
              <a:rPr lang="en-US" sz="6600">
                <a:latin typeface="Arial Black" charset="0"/>
              </a:rPr>
              <a:t>stedes?</a:t>
            </a:r>
          </a:p>
        </p:txBody>
      </p:sp>
    </p:spTree>
    <p:extLst>
      <p:ext uri="{BB962C8B-B14F-4D97-AF65-F5344CB8AC3E}">
        <p14:creationId xmlns:p14="http://schemas.microsoft.com/office/powerpoint/2010/main" val="10359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>
                <a:solidFill>
                  <a:srgbClr val="E9FF0C"/>
                </a:solidFill>
                <a:latin typeface="Arial Black" charset="0"/>
              </a:rPr>
              <a:t>¡Encuentre los encadenamientos!</a:t>
            </a:r>
          </a:p>
          <a:p>
            <a:pPr algn="ctr"/>
            <a:r>
              <a:rPr lang="en-US" sz="1800">
                <a:solidFill>
                  <a:schemeClr val="accent1"/>
                </a:solidFill>
                <a:latin typeface="Arial Black" charset="0"/>
              </a:rPr>
              <a:t>(apúntelos por escrito)</a:t>
            </a:r>
            <a:endParaRPr lang="en-US" sz="160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676400" y="1638300"/>
            <a:ext cx="64770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6600" dirty="0">
                <a:latin typeface="Arial Black" charset="0"/>
              </a:rPr>
              <a:t>Son </a:t>
            </a:r>
            <a:r>
              <a:rPr lang="en-US" sz="6600" dirty="0" err="1">
                <a:latin typeface="Arial Black" charset="0"/>
              </a:rPr>
              <a:t>unos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estudiantes</a:t>
            </a:r>
            <a:r>
              <a:rPr lang="en-US" sz="6600" dirty="0">
                <a:latin typeface="Arial Black" charset="0"/>
              </a:rPr>
              <a:t> </a:t>
            </a:r>
            <a:r>
              <a:rPr lang="en-US" sz="6600" dirty="0" err="1">
                <a:latin typeface="Arial Black" charset="0"/>
              </a:rPr>
              <a:t>atrevidos</a:t>
            </a:r>
            <a:r>
              <a:rPr lang="en-US" sz="6600" dirty="0">
                <a:latin typeface="Arial Black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6028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800219"/>
          </a:xfrm>
          <a:prstGeom prst="rect">
            <a:avLst/>
          </a:prstGeom>
          <a:solidFill>
            <a:srgbClr val="ED18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¡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Encuentre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 los </a:t>
            </a:r>
            <a:r>
              <a:rPr lang="en-US" sz="2800" dirty="0" err="1">
                <a:solidFill>
                  <a:srgbClr val="E9FF0C"/>
                </a:solidFill>
                <a:latin typeface="Arial Black" charset="0"/>
              </a:rPr>
              <a:t>encadenamientos</a:t>
            </a:r>
            <a:r>
              <a:rPr lang="en-US" sz="2800" dirty="0">
                <a:solidFill>
                  <a:srgbClr val="E9FF0C"/>
                </a:solidFill>
                <a:latin typeface="Arial Black" charset="0"/>
              </a:rPr>
              <a:t>!</a:t>
            </a:r>
          </a:p>
          <a:p>
            <a:pPr algn="ctr"/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(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apúntelos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por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 </a:t>
            </a:r>
            <a:r>
              <a:rPr lang="en-US" sz="1800" dirty="0" err="1">
                <a:solidFill>
                  <a:schemeClr val="accent1"/>
                </a:solidFill>
                <a:latin typeface="Arial Black" charset="0"/>
              </a:rPr>
              <a:t>escrito</a:t>
            </a:r>
            <a:r>
              <a:rPr lang="en-US" sz="1800" dirty="0">
                <a:solidFill>
                  <a:schemeClr val="accent1"/>
                </a:solidFill>
                <a:latin typeface="Arial Black" charset="0"/>
              </a:rPr>
              <a:t>)</a:t>
            </a:r>
            <a:endParaRPr lang="en-US" sz="1600" dirty="0">
              <a:solidFill>
                <a:srgbClr val="E9FF0C"/>
              </a:solidFill>
              <a:latin typeface="Arial Black" charset="0"/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1447800" y="1790700"/>
            <a:ext cx="6858000" cy="3139321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6600">
                <a:latin typeface="Arial Black" charset="0"/>
              </a:rPr>
              <a:t>So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n u</a:t>
            </a:r>
            <a:r>
              <a:rPr lang="en-US" sz="6600">
                <a:latin typeface="Arial Black" charset="0"/>
              </a:rPr>
              <a:t>no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e</a:t>
            </a:r>
            <a:r>
              <a:rPr lang="en-US" sz="6600">
                <a:latin typeface="Arial Black" charset="0"/>
              </a:rPr>
              <a:t>studiante</a:t>
            </a:r>
            <a:r>
              <a:rPr lang="en-US" sz="6600">
                <a:solidFill>
                  <a:srgbClr val="FF0000"/>
                </a:solidFill>
                <a:latin typeface="Arial Black" charset="0"/>
              </a:rPr>
              <a:t>s a</a:t>
            </a:r>
            <a:r>
              <a:rPr lang="en-US" sz="6600">
                <a:latin typeface="Arial Black" charset="0"/>
              </a:rPr>
              <a:t>trevidos.</a:t>
            </a:r>
          </a:p>
        </p:txBody>
      </p:sp>
    </p:spTree>
    <p:extLst>
      <p:ext uri="{BB962C8B-B14F-4D97-AF65-F5344CB8AC3E}">
        <p14:creationId xmlns:p14="http://schemas.microsoft.com/office/powerpoint/2010/main" val="48518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1446550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8800" dirty="0" err="1">
                <a:solidFill>
                  <a:srgbClr val="FF0000"/>
                </a:solidFill>
                <a:latin typeface="Arial Black"/>
                <a:cs typeface="+mn-cs"/>
              </a:rPr>
              <a:t>Resumen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1822692"/>
            <a:ext cx="83058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Hay que evitar la </a:t>
            </a:r>
            <a:r>
              <a:rPr lang="es-ES_tradnl" sz="2400" dirty="0" err="1"/>
              <a:t>schwa</a:t>
            </a:r>
            <a:r>
              <a:rPr lang="es-ES_tradnl" sz="2400" dirty="0"/>
              <a:t> /</a:t>
            </a:r>
            <a:r>
              <a:rPr lang="en-US" sz="2400" dirty="0" err="1"/>
              <a:t>ə</a:t>
            </a:r>
            <a:r>
              <a:rPr lang="en-US" sz="2400" dirty="0"/>
              <a:t>/</a:t>
            </a:r>
            <a:endParaRPr lang="es-ES_tradnl" sz="2400" dirty="0"/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Las vocales deben ser tensas y cortas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No aspiramos /p, t, k/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/t/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Pronunciamos /b, d, g/ “suave”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/d/ es dental (no alveolar)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“s” es suave (como la serpiente)</a:t>
            </a: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es-ES_tradnl" sz="2400" dirty="0"/>
              <a:t>Enlazamos las palabras (VCV --&gt;  V-CV)</a:t>
            </a:r>
          </a:p>
        </p:txBody>
      </p:sp>
    </p:spTree>
    <p:extLst>
      <p:ext uri="{BB962C8B-B14F-4D97-AF65-F5344CB8AC3E}">
        <p14:creationId xmlns:p14="http://schemas.microsoft.com/office/powerpoint/2010/main" val="1231363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32447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1" y="148989"/>
            <a:ext cx="5375511" cy="53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145906" y="37719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5</a:t>
            </a:r>
          </a:p>
        </p:txBody>
      </p:sp>
    </p:spTree>
    <p:extLst>
      <p:ext uri="{BB962C8B-B14F-4D97-AF65-F5344CB8AC3E}">
        <p14:creationId xmlns:p14="http://schemas.microsoft.com/office/powerpoint/2010/main" val="13594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1"/>
          <a:stretch/>
        </p:blipFill>
        <p:spPr bwMode="auto">
          <a:xfrm>
            <a:off x="2057400" y="672885"/>
            <a:ext cx="5029200" cy="431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128685" y="738502"/>
            <a:ext cx="8382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ɾ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4834" y="1130085"/>
            <a:ext cx="838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/</a:t>
            </a:r>
            <a:r>
              <a:rPr lang="en-US" sz="4000" dirty="0" err="1">
                <a:solidFill>
                  <a:schemeClr val="bg1"/>
                </a:solidFill>
              </a:rPr>
              <a:t>rr</a:t>
            </a:r>
            <a:r>
              <a:rPr lang="en-US" sz="40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51064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1</a:t>
            </a:r>
          </a:p>
        </p:txBody>
      </p:sp>
      <p:pic>
        <p:nvPicPr>
          <p:cNvPr id="4" name="Picture 3" descr="5324491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495300"/>
            <a:ext cx="44196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29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66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/ɾ/</a:t>
            </a:r>
            <a:r>
              <a:rPr lang="en-US" sz="66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pic>
        <p:nvPicPr>
          <p:cNvPr id="4" name="Picture 3" descr="Screen Shot 2014-08-03 at 10.12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56" y="-4162"/>
            <a:ext cx="5761244" cy="410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9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266700"/>
            <a:ext cx="77895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err="1">
                <a:solidFill>
                  <a:srgbClr val="FF6600"/>
                </a:solidFill>
              </a:rPr>
              <a:t>Existe</a:t>
            </a:r>
            <a:r>
              <a:rPr lang="en-US" sz="6600" dirty="0">
                <a:solidFill>
                  <a:srgbClr val="FF6600"/>
                </a:solidFill>
              </a:rPr>
              <a:t> un </a:t>
            </a:r>
            <a:r>
              <a:rPr lang="en-US" sz="6600" dirty="0" err="1">
                <a:solidFill>
                  <a:srgbClr val="FF6600"/>
                </a:solidFill>
              </a:rPr>
              <a:t>sonido</a:t>
            </a:r>
            <a:r>
              <a:rPr lang="en-US" sz="6600" dirty="0">
                <a:solidFill>
                  <a:srgbClr val="FF6600"/>
                </a:solidFill>
              </a:rPr>
              <a:t> </a:t>
            </a:r>
            <a:r>
              <a:rPr lang="en-US" sz="6600" dirty="0" err="1">
                <a:solidFill>
                  <a:srgbClr val="FF6600"/>
                </a:solidFill>
              </a:rPr>
              <a:t>parecido</a:t>
            </a:r>
            <a:r>
              <a:rPr lang="en-US" sz="6600" dirty="0">
                <a:solidFill>
                  <a:srgbClr val="FF6600"/>
                </a:solidFill>
              </a:rPr>
              <a:t> en </a:t>
            </a:r>
            <a:r>
              <a:rPr lang="en-US" sz="6600" dirty="0" err="1">
                <a:solidFill>
                  <a:srgbClr val="FF6600"/>
                </a:solidFill>
              </a:rPr>
              <a:t>inglés</a:t>
            </a:r>
            <a:r>
              <a:rPr lang="en-US" sz="6600" dirty="0">
                <a:solidFill>
                  <a:srgbClr val="FF6600"/>
                </a:solidFill>
              </a:rPr>
              <a:t>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200" y="2897475"/>
            <a:ext cx="312420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“</a:t>
            </a:r>
            <a:r>
              <a:rPr lang="en-US" sz="4500" dirty="0" err="1"/>
              <a:t>tt</a:t>
            </a:r>
            <a:r>
              <a:rPr lang="en-US" sz="4500" dirty="0"/>
              <a:t>” y “d” son </a:t>
            </a:r>
            <a:r>
              <a:rPr lang="en-US" sz="4500" dirty="0" err="1"/>
              <a:t>alveolares</a:t>
            </a:r>
            <a:endParaRPr lang="en-US" sz="4500" dirty="0"/>
          </a:p>
        </p:txBody>
      </p:sp>
      <p:pic>
        <p:nvPicPr>
          <p:cNvPr id="5" name="Picture 4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89609"/>
            <a:ext cx="4648200" cy="2858691"/>
          </a:xfrm>
          <a:prstGeom prst="rect">
            <a:avLst/>
          </a:prstGeom>
        </p:spPr>
      </p:pic>
      <p:sp>
        <p:nvSpPr>
          <p:cNvPr id="6" name="Frame 5"/>
          <p:cNvSpPr/>
          <p:nvPr/>
        </p:nvSpPr>
        <p:spPr bwMode="auto">
          <a:xfrm>
            <a:off x="6324600" y="3162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4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115817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Picture 4" descr="EL_TORO_DE_OSBOR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24100"/>
            <a:ext cx="3662112" cy="2173026"/>
          </a:xfrm>
          <a:prstGeom prst="rect">
            <a:avLst/>
          </a:prstGeom>
        </p:spPr>
      </p:pic>
      <p:pic>
        <p:nvPicPr>
          <p:cNvPr id="6" name="Picture 5" descr="t1lar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4100"/>
            <a:ext cx="3928533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96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723110"/>
              </p:ext>
            </p:extLst>
          </p:nvPr>
        </p:nvGraphicFramePr>
        <p:xfrm>
          <a:off x="1524000" y="80010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vs.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d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81000" y="2171700"/>
            <a:ext cx="800099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4000" dirty="0"/>
              <a:t>La “d” de “</a:t>
            </a:r>
            <a:r>
              <a:rPr lang="en-US" sz="4000" dirty="0" err="1"/>
              <a:t>todo</a:t>
            </a:r>
            <a:r>
              <a:rPr lang="en-US" sz="4000" dirty="0"/>
              <a:t>” </a:t>
            </a:r>
            <a:r>
              <a:rPr lang="en-US" sz="4000" dirty="0" err="1"/>
              <a:t>es</a:t>
            </a:r>
            <a:r>
              <a:rPr lang="en-US" sz="4000" dirty="0"/>
              <a:t> dental y </a:t>
            </a:r>
            <a:r>
              <a:rPr lang="en-US" sz="4000" dirty="0" err="1"/>
              <a:t>tiene</a:t>
            </a:r>
            <a:r>
              <a:rPr lang="en-US" sz="4000" dirty="0"/>
              <a:t> </a:t>
            </a:r>
            <a:r>
              <a:rPr lang="en-US" sz="4000" dirty="0" err="1"/>
              <a:t>pronunciación</a:t>
            </a:r>
            <a:r>
              <a:rPr lang="en-US" sz="4000" dirty="0"/>
              <a:t> “suave”.</a:t>
            </a:r>
          </a:p>
          <a:p>
            <a:pPr marL="285750" indent="-285750">
              <a:buFont typeface="Arial"/>
              <a:buChar char="•"/>
            </a:pPr>
            <a:endParaRPr lang="en-US" sz="4000" dirty="0"/>
          </a:p>
          <a:p>
            <a:pPr marL="285750" indent="-285750">
              <a:buFont typeface="Arial"/>
              <a:buChar char="•"/>
            </a:pPr>
            <a:r>
              <a:rPr lang="en-US" sz="4000" dirty="0"/>
              <a:t>La “r” de “</a:t>
            </a:r>
            <a:r>
              <a:rPr lang="en-US" sz="4000" dirty="0" err="1"/>
              <a:t>toro</a:t>
            </a:r>
            <a:r>
              <a:rPr lang="en-US" sz="4000" dirty="0"/>
              <a:t>” </a:t>
            </a:r>
            <a:r>
              <a:rPr lang="en-US" sz="4000" dirty="0" err="1"/>
              <a:t>suena</a:t>
            </a:r>
            <a:r>
              <a:rPr lang="en-US" sz="4000" dirty="0"/>
              <a:t> </a:t>
            </a:r>
            <a:r>
              <a:rPr lang="en-US" sz="4000" dirty="0" err="1"/>
              <a:t>como</a:t>
            </a:r>
            <a:r>
              <a:rPr lang="en-US" sz="4000" dirty="0"/>
              <a:t> “</a:t>
            </a:r>
            <a:r>
              <a:rPr lang="en-US" sz="4000" dirty="0" err="1"/>
              <a:t>tt</a:t>
            </a:r>
            <a:r>
              <a:rPr lang="en-US" sz="4000" dirty="0"/>
              <a:t>” en </a:t>
            </a:r>
            <a:r>
              <a:rPr lang="en-US" sz="4000" dirty="0" err="1"/>
              <a:t>inglés</a:t>
            </a:r>
            <a:r>
              <a:rPr lang="en-US" sz="4000" dirty="0"/>
              <a:t> (“potty”).</a:t>
            </a:r>
          </a:p>
        </p:txBody>
      </p:sp>
    </p:spTree>
    <p:extLst>
      <p:ext uri="{BB962C8B-B14F-4D97-AF65-F5344CB8AC3E}">
        <p14:creationId xmlns:p14="http://schemas.microsoft.com/office/powerpoint/2010/main" val="2691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47332899-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508000"/>
            <a:ext cx="3810000" cy="4711700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019702"/>
              </p:ext>
            </p:extLst>
          </p:nvPr>
        </p:nvGraphicFramePr>
        <p:xfrm>
          <a:off x="457200" y="2232660"/>
          <a:ext cx="6096000" cy="929640"/>
        </p:xfrm>
        <a:graphic>
          <a:graphicData uri="http://schemas.openxmlformats.org/drawingml/2006/table">
            <a:tbl>
              <a:tblPr>
                <a:effectLst/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5500" dirty="0" err="1"/>
                        <a:t>to</a:t>
                      </a:r>
                      <a:r>
                        <a:rPr lang="en-US" sz="5500" dirty="0" err="1">
                          <a:solidFill>
                            <a:srgbClr val="FF0000"/>
                          </a:solidFill>
                        </a:rPr>
                        <a:t>r</a:t>
                      </a:r>
                      <a:r>
                        <a:rPr lang="en-US" sz="5500" dirty="0" err="1"/>
                        <a:t>o</a:t>
                      </a:r>
                      <a:endParaRPr lang="en-US" sz="5500" dirty="0"/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5500" dirty="0"/>
                        <a:t>=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5500" dirty="0"/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4127837"/>
            <a:ext cx="373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(¡</a:t>
            </a:r>
            <a:r>
              <a:rPr lang="en-US" sz="3000" dirty="0" err="1">
                <a:solidFill>
                  <a:srgbClr val="FF0000"/>
                </a:solidFill>
              </a:rPr>
              <a:t>pero</a:t>
            </a:r>
            <a:r>
              <a:rPr lang="en-US" sz="3000" dirty="0">
                <a:solidFill>
                  <a:srgbClr val="FF0000"/>
                </a:solidFill>
              </a:rPr>
              <a:t> con </a:t>
            </a:r>
            <a:r>
              <a:rPr lang="en-US" sz="3000" dirty="0" err="1">
                <a:solidFill>
                  <a:srgbClr val="FF0000"/>
                </a:solidFill>
              </a:rPr>
              <a:t>las</a:t>
            </a:r>
            <a:r>
              <a:rPr lang="en-US" sz="3000" dirty="0">
                <a:solidFill>
                  <a:srgbClr val="FF0000"/>
                </a:solidFill>
              </a:rPr>
              <a:t> </a:t>
            </a:r>
            <a:r>
              <a:rPr lang="en-US" sz="3000" dirty="0" err="1">
                <a:solidFill>
                  <a:srgbClr val="FF0000"/>
                </a:solidFill>
              </a:rPr>
              <a:t>vocales</a:t>
            </a:r>
            <a:r>
              <a:rPr lang="en-US" sz="3000" dirty="0">
                <a:solidFill>
                  <a:srgbClr val="FF0000"/>
                </a:solidFill>
              </a:rPr>
              <a:t> del </a:t>
            </a:r>
            <a:r>
              <a:rPr lang="en-US" sz="3000" dirty="0" err="1">
                <a:solidFill>
                  <a:srgbClr val="FF0000"/>
                </a:solidFill>
              </a:rPr>
              <a:t>español</a:t>
            </a:r>
            <a:r>
              <a:rPr lang="en-US" sz="3000" dirty="0">
                <a:solidFill>
                  <a:srgbClr val="FF0000"/>
                </a:solidFill>
              </a:rPr>
              <a:t>!)</a:t>
            </a:r>
          </a:p>
        </p:txBody>
      </p:sp>
      <p:sp>
        <p:nvSpPr>
          <p:cNvPr id="3" name="Donut 2"/>
          <p:cNvSpPr/>
          <p:nvPr/>
        </p:nvSpPr>
        <p:spPr>
          <a:xfrm>
            <a:off x="4495800" y="1485900"/>
            <a:ext cx="2438400" cy="2667000"/>
          </a:xfrm>
          <a:prstGeom prst="donut">
            <a:avLst>
              <a:gd name="adj" fmla="val 65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05400" y="952500"/>
            <a:ext cx="1088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“Toto”</a:t>
            </a:r>
          </a:p>
        </p:txBody>
      </p:sp>
      <p:pic>
        <p:nvPicPr>
          <p:cNvPr id="7" name="Picture 4" descr="EL_TORO_DE_OSBORN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0" y="1267123"/>
            <a:ext cx="1669418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1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1600200" y="757178"/>
            <a:ext cx="25146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>
                <a:latin typeface="Arial Black" charset="0"/>
              </a:rPr>
              <a:t>pa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a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5181600" y="757178"/>
            <a:ext cx="25146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)</a:t>
            </a:r>
          </a:p>
          <a:p>
            <a:pPr algn="ctr"/>
            <a:r>
              <a:rPr lang="en-US" sz="3600" dirty="0">
                <a:latin typeface="Arial Black" charset="0"/>
              </a:rPr>
              <a:t>(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tt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)	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19600" y="3238500"/>
            <a:ext cx="42672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Inglés</a:t>
            </a:r>
            <a:r>
              <a:rPr lang="en-US" sz="6600" dirty="0">
                <a:solidFill>
                  <a:schemeClr val="tx2"/>
                </a:solidFill>
              </a:rPr>
              <a:t> </a:t>
            </a:r>
            <a:r>
              <a:rPr lang="en-US" sz="6600" dirty="0" err="1">
                <a:solidFill>
                  <a:schemeClr val="tx2"/>
                </a:solidFill>
              </a:rPr>
              <a:t>imaginario</a:t>
            </a:r>
            <a:endParaRPr lang="en-US" sz="6600" dirty="0">
              <a:solidFill>
                <a:schemeClr val="tx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3238500"/>
            <a:ext cx="4267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>
                <a:solidFill>
                  <a:schemeClr val="tx2"/>
                </a:solidFill>
              </a:rPr>
              <a:t>Español</a:t>
            </a:r>
            <a:endParaRPr lang="en-US" sz="6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9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571500"/>
            <a:ext cx="914400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a.	</a:t>
            </a:r>
            <a:r>
              <a:rPr lang="es-CR" sz="3200" b="1" dirty="0">
                <a:latin typeface="Palatino" charset="0"/>
              </a:rPr>
              <a:t>La pala es para ti.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3200" b="1" dirty="0">
                <a:latin typeface="Palatino" charset="0"/>
              </a:rPr>
              <a:t>Por eso paramos antes.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3200" b="1" dirty="0">
                <a:latin typeface="Palatino" charset="0"/>
              </a:rPr>
              <a:t>Numerosas palabras para practicar español.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3200" b="1" dirty="0">
                <a:latin typeface="Palatino" charset="0"/>
              </a:rPr>
              <a:t>El principiante practica por horas en el coro</a:t>
            </a:r>
          </a:p>
          <a:p>
            <a:endParaRPr lang="es-CR" sz="3200" b="1" dirty="0">
              <a:latin typeface="Palatino" charset="0"/>
            </a:endParaRPr>
          </a:p>
          <a:p>
            <a:r>
              <a:rPr lang="es-CR" sz="32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3200" b="1" dirty="0">
                <a:latin typeface="Palatino" charset="0"/>
              </a:rPr>
              <a:t>El muro es caro para ser pura madera</a:t>
            </a:r>
          </a:p>
        </p:txBody>
      </p:sp>
    </p:spTree>
    <p:extLst>
      <p:ext uri="{BB962C8B-B14F-4D97-AF65-F5344CB8AC3E}">
        <p14:creationId xmlns:p14="http://schemas.microsoft.com/office/powerpoint/2010/main" val="416735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01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-1"/>
            <a:ext cx="5867400" cy="500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4610100"/>
            <a:ext cx="58674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rrrrrrrrrrrrrrrr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5105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side_giant_mouth_2_by_foxmac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239000" cy="2980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7159" y="3143252"/>
            <a:ext cx="90717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¿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Cómo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sz="8000" dirty="0" err="1">
                <a:solidFill>
                  <a:schemeClr val="bg1"/>
                </a:solidFill>
                <a:latin typeface="Arial Black"/>
                <a:cs typeface="Arial Black"/>
              </a:rPr>
              <a:t>producir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</a:p>
          <a:p>
            <a:pPr algn="ctr"/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 err="1">
                <a:solidFill>
                  <a:srgbClr val="FF0000"/>
                </a:solidFill>
                <a:latin typeface="Arial Black"/>
                <a:cs typeface="Arial Black"/>
              </a:rPr>
              <a:t>rrrrr</a:t>
            </a:r>
            <a:r>
              <a:rPr lang="en-US" sz="80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800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</a:p>
        </p:txBody>
      </p:sp>
      <p:sp>
        <p:nvSpPr>
          <p:cNvPr id="6" name="Frame 5"/>
          <p:cNvSpPr/>
          <p:nvPr/>
        </p:nvSpPr>
        <p:spPr bwMode="auto">
          <a:xfrm>
            <a:off x="35560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Frame 6"/>
          <p:cNvSpPr/>
          <p:nvPr/>
        </p:nvSpPr>
        <p:spPr bwMode="auto">
          <a:xfrm>
            <a:off x="4673600" y="1285875"/>
            <a:ext cx="406400" cy="1905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8" name="Notched Right Arrow 7"/>
          <p:cNvSpPr/>
          <p:nvPr/>
        </p:nvSpPr>
        <p:spPr bwMode="auto">
          <a:xfrm rot="18340127">
            <a:off x="1968366" y="1803358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Notched Right Arrow 8"/>
          <p:cNvSpPr/>
          <p:nvPr/>
        </p:nvSpPr>
        <p:spPr bwMode="auto">
          <a:xfrm rot="14457707">
            <a:off x="4798620" y="1839899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70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9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" presetID="19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666" y="1943100"/>
            <a:ext cx="6857334" cy="2308324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nit</a:t>
            </a:r>
            <a:r>
              <a:rPr lang="en-US" sz="7200" dirty="0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es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un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</a:p>
          <a:p>
            <a:pPr algn="ctr"/>
            <a:r>
              <a:rPr lang="en-US" sz="7200" dirty="0" err="1">
                <a:latin typeface="Arial Black" charset="0"/>
              </a:rPr>
              <a:t>chic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 </a:t>
            </a:r>
            <a:r>
              <a:rPr lang="en-US" sz="7200" dirty="0" err="1">
                <a:latin typeface="Arial Black" charset="0"/>
              </a:rPr>
              <a:t>bonit</a:t>
            </a:r>
            <a:r>
              <a:rPr lang="en-US" sz="7200" dirty="0" err="1">
                <a:solidFill>
                  <a:srgbClr val="FF0000"/>
                </a:solidFill>
                <a:latin typeface="Arial Black" charset="0"/>
              </a:rPr>
              <a:t>a</a:t>
            </a:r>
            <a:r>
              <a:rPr lang="en-US" sz="7200" dirty="0">
                <a:latin typeface="Arial Black" charset="0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691" y="4229100"/>
            <a:ext cx="277010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español</a:t>
            </a:r>
            <a:endParaRPr lang="en-US" sz="6600" dirty="0">
              <a:solidFill>
                <a:schemeClr val="bg1"/>
              </a:solidFill>
            </a:endParaRPr>
          </a:p>
        </p:txBody>
      </p:sp>
      <p:pic>
        <p:nvPicPr>
          <p:cNvPr id="7" name="Picture 6" descr="schwa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7100" y="1"/>
            <a:ext cx="1866900" cy="1866900"/>
          </a:xfrm>
          <a:prstGeom prst="rect">
            <a:avLst/>
          </a:prstGeom>
          <a:ln>
            <a:solidFill>
              <a:srgbClr val="FFFFFF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612997" y="495300"/>
            <a:ext cx="226674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strike="sngStrike" dirty="0" err="1">
                <a:solidFill>
                  <a:schemeClr val="bg1"/>
                </a:solidFill>
              </a:rPr>
              <a:t>inglés</a:t>
            </a:r>
            <a:endParaRPr lang="en-US" sz="6600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6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18669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2912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Un </a:t>
            </a:r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gato</a:t>
            </a:r>
            <a:endParaRPr lang="en-US" sz="36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rrrrrrrrrrrrr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6883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91013"/>
              </p:ext>
            </p:extLst>
          </p:nvPr>
        </p:nvGraphicFramePr>
        <p:xfrm>
          <a:off x="0" y="0"/>
          <a:ext cx="9144000" cy="423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5486400" imgH="3454400" progId="Word.Document.8">
                  <p:embed/>
                </p:oleObj>
              </mc:Choice>
              <mc:Fallback>
                <p:oleObj name="Document" r:id="rId2" imgW="5486400" imgH="3454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423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2071801" y="4107240"/>
            <a:ext cx="570059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</a:rPr>
              <a:t>r-r-r</a:t>
            </a:r>
            <a:r>
              <a:rPr lang="en-US" sz="9600" b="1" dirty="0"/>
              <a:t>-</a:t>
            </a:r>
            <a:r>
              <a:rPr lang="en-US" sz="9600" b="1" dirty="0" err="1"/>
              <a:t>ecibió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4572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5" name="Rectangle 4"/>
          <p:cNvSpPr/>
          <p:nvPr/>
        </p:nvSpPr>
        <p:spPr>
          <a:xfrm>
            <a:off x="9906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0" y="3086100"/>
            <a:ext cx="38100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rgbClr val="000000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4490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rre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474663"/>
            <a:ext cx="61722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3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rre1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514" y="491237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1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791200" y="0"/>
            <a:ext cx="3352800" cy="5829300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422400" y="769937"/>
            <a:ext cx="749300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00FF"/>
                </a:solidFill>
                <a:latin typeface="Arial Black" charset="0"/>
              </a:rPr>
              <a:t> 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  <a:p>
            <a:r>
              <a:rPr lang="en-US" sz="3600" dirty="0">
                <a:latin typeface="Arial Black" charset="0"/>
              </a:rPr>
              <a:t>	e</a:t>
            </a:r>
            <a:r>
              <a:rPr lang="en-US" sz="3600" u="sng" dirty="0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>
                <a:latin typeface="Arial Black" charset="0"/>
              </a:rPr>
              <a:t>e	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co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	</a:t>
            </a:r>
          </a:p>
          <a:p>
            <a:r>
              <a:rPr lang="en-US" sz="3600" dirty="0">
                <a:latin typeface="Arial Black" charset="0"/>
              </a:rPr>
              <a:t>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	</a:t>
            </a:r>
            <a:r>
              <a:rPr lang="en-US" sz="3600" i="1" dirty="0">
                <a:latin typeface="Arial Black" charset="0"/>
              </a:rPr>
              <a:t>vs. </a:t>
            </a:r>
            <a:r>
              <a:rPr lang="en-US" sz="3600" dirty="0">
                <a:latin typeface="Arial Black" charset="0"/>
              </a:rPr>
              <a:t>		</a:t>
            </a:r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	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06550"/>
            <a:ext cx="9144000" cy="144655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1"/>
                </a:solidFill>
              </a:rPr>
              <a:t>/</a:t>
            </a:r>
            <a:r>
              <a:rPr lang="en-US" sz="8800" dirty="0" err="1">
                <a:solidFill>
                  <a:schemeClr val="bg1"/>
                </a:solidFill>
              </a:rPr>
              <a:t>rrrrrrrrrrrrrrrr</a:t>
            </a:r>
            <a:r>
              <a:rPr lang="en-US" sz="88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723900"/>
            <a:ext cx="3505200" cy="304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6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94402" y="4143375"/>
            <a:ext cx="2146742" cy="110799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/rrrrr/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562600" y="666750"/>
            <a:ext cx="2743200" cy="471487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  <a:ea typeface="ＭＳ Ｐゴシック" charset="0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62600" y="4143375"/>
            <a:ext cx="2743200" cy="110799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rrrrrrr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812800" y="666750"/>
            <a:ext cx="2540000" cy="47148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402196" y="747853"/>
            <a:ext cx="1371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a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	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7800" y="4143375"/>
            <a:ext cx="1320800" cy="1107996"/>
          </a:xfrm>
          <a:prstGeom prst="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/</a:t>
            </a:r>
            <a:r>
              <a:rPr lang="en-US" sz="6600" dirty="0" err="1">
                <a:solidFill>
                  <a:schemeClr val="bg1"/>
                </a:solidFill>
              </a:rPr>
              <a:t>ɾ</a:t>
            </a:r>
            <a:r>
              <a:rPr lang="en-US" sz="66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352800" y="1601569"/>
            <a:ext cx="22098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Arial Black" charset="0"/>
              </a:rPr>
              <a:t>vs.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6134100" y="669896"/>
            <a:ext cx="1600200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3600" dirty="0" err="1">
                <a:latin typeface="Arial Black" charset="0"/>
              </a:rPr>
              <a:t>pe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 </a:t>
            </a:r>
          </a:p>
          <a:p>
            <a:r>
              <a:rPr lang="en-US" sz="3600" dirty="0" err="1">
                <a:latin typeface="Arial Black" charset="0"/>
              </a:rPr>
              <a:t>ca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endParaRPr lang="en-US" sz="3600" dirty="0">
              <a:latin typeface="Arial Black" charset="0"/>
            </a:endParaRPr>
          </a:p>
          <a:p>
            <a:r>
              <a:rPr lang="en-US" sz="3600" dirty="0" err="1">
                <a:latin typeface="Arial Black" charset="0"/>
              </a:rPr>
              <a:t>pa</a:t>
            </a:r>
            <a:r>
              <a:rPr lang="en-US" sz="3600" u="sng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a</a:t>
            </a:r>
            <a:r>
              <a:rPr lang="en-US" sz="3600" dirty="0">
                <a:latin typeface="Arial Black" charset="0"/>
              </a:rPr>
              <a:t>  </a:t>
            </a:r>
          </a:p>
          <a:p>
            <a:r>
              <a:rPr lang="en-US" sz="3600" dirty="0" err="1">
                <a:latin typeface="Arial Black" charset="0"/>
              </a:rPr>
              <a:t>co</a:t>
            </a:r>
            <a:r>
              <a:rPr lang="en-US" sz="3600" dirty="0" err="1">
                <a:solidFill>
                  <a:srgbClr val="FF0000"/>
                </a:solidFill>
                <a:latin typeface="Arial Black" charset="0"/>
              </a:rPr>
              <a:t>rr</a:t>
            </a:r>
            <a:r>
              <a:rPr lang="en-US" sz="3600" dirty="0" err="1">
                <a:latin typeface="Arial Black" charset="0"/>
              </a:rPr>
              <a:t>o</a:t>
            </a:r>
            <a:r>
              <a:rPr lang="en-US" sz="3600" dirty="0">
                <a:latin typeface="Arial Black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0607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181600" y="1208425"/>
            <a:ext cx="39624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amón,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está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pic>
        <p:nvPicPr>
          <p:cNvPr id="5" name="Picture 4" descr="Aston-Martin-One-77-very-expensive-ca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4500"/>
            <a:ext cx="5181600" cy="262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0"/>
            <a:ext cx="8197746" cy="571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3815596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onaldo, </a:t>
            </a:r>
            <a:r>
              <a:rPr lang="en-US" sz="5500" dirty="0" err="1">
                <a:latin typeface="Arial Black"/>
                <a:cs typeface="Arial Black"/>
              </a:rPr>
              <a:t>tu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ca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rr</a:t>
            </a:r>
            <a:r>
              <a:rPr lang="en-US" sz="5500" dirty="0" err="1">
                <a:latin typeface="Arial Black"/>
                <a:cs typeface="Arial Black"/>
              </a:rPr>
              <a:t>o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es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 err="1">
                <a:latin typeface="Arial Black"/>
                <a:cs typeface="Arial Black"/>
              </a:rPr>
              <a:t>ápido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812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taking a selfie&#10;&#10;Description automatically generated">
            <a:extLst>
              <a:ext uri="{FF2B5EF4-FFF2-40B4-BE49-F238E27FC236}">
                <a16:creationId xmlns:a16="http://schemas.microsoft.com/office/drawing/2014/main" id="{517263BC-790B-3346-A756-28E5A5313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05400" cy="39338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3924300"/>
            <a:ext cx="9144000" cy="1785104"/>
          </a:xfrm>
          <a:prstGeom prst="rect">
            <a:avLst/>
          </a:prstGeom>
          <a:solidFill>
            <a:schemeClr val="bg1">
              <a:alpha val="8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solidFill>
                  <a:srgbClr val="FF0000"/>
                </a:solidFill>
                <a:latin typeface="Arial Black"/>
                <a:cs typeface="Arial Black"/>
              </a:rPr>
              <a:t>R</a:t>
            </a:r>
            <a:r>
              <a:rPr lang="en-US" sz="5500" dirty="0">
                <a:latin typeface="Arial Black"/>
                <a:cs typeface="Arial Black"/>
              </a:rPr>
              <a:t>osa es una </a:t>
            </a:r>
            <a:r>
              <a:rPr lang="en-US" sz="5500" dirty="0" err="1">
                <a:latin typeface="Arial Black"/>
                <a:cs typeface="Arial Black"/>
              </a:rPr>
              <a:t>chic</a:t>
            </a:r>
            <a:r>
              <a:rPr lang="en-US" sz="5500" u="sng" dirty="0" err="1">
                <a:solidFill>
                  <a:srgbClr val="0000FF"/>
                </a:solidFill>
                <a:latin typeface="Arial Black"/>
                <a:cs typeface="Arial Black"/>
              </a:rPr>
              <a:t>a</a:t>
            </a:r>
            <a:r>
              <a:rPr lang="en-US" sz="5500" dirty="0">
                <a:latin typeface="Arial Black"/>
                <a:cs typeface="Arial Black"/>
              </a:rPr>
              <a:t> </a:t>
            </a:r>
            <a:r>
              <a:rPr lang="en-US" sz="5500" dirty="0" err="1">
                <a:latin typeface="Arial Black"/>
                <a:cs typeface="Arial Black"/>
              </a:rPr>
              <a:t>muy</a:t>
            </a:r>
            <a:r>
              <a:rPr lang="en-US" sz="5500" dirty="0">
                <a:latin typeface="Arial Black"/>
                <a:cs typeface="Arial Black"/>
              </a:rPr>
              <a:t>  </a:t>
            </a:r>
            <a:r>
              <a:rPr lang="en-US" sz="5500" dirty="0" err="1">
                <a:solidFill>
                  <a:srgbClr val="FF0000"/>
                </a:solidFill>
                <a:latin typeface="Arial Black"/>
                <a:cs typeface="Arial Black"/>
              </a:rPr>
              <a:t>rencorosa</a:t>
            </a:r>
            <a:r>
              <a:rPr lang="en-US" sz="5500" dirty="0">
                <a:latin typeface="Arial Black"/>
                <a:cs typeface="Arial Black"/>
              </a:rPr>
              <a:t>.</a:t>
            </a:r>
          </a:p>
        </p:txBody>
      </p:sp>
      <p:sp>
        <p:nvSpPr>
          <p:cNvPr id="4" name="Oval Callout 3"/>
          <p:cNvSpPr/>
          <p:nvPr/>
        </p:nvSpPr>
        <p:spPr bwMode="auto">
          <a:xfrm>
            <a:off x="5638800" y="1790700"/>
            <a:ext cx="3048000" cy="1762125"/>
          </a:xfrm>
          <a:prstGeom prst="wedgeEllipseCallout">
            <a:avLst>
              <a:gd name="adj1" fmla="val -5112"/>
              <a:gd name="adj2" fmla="val 82047"/>
            </a:avLst>
          </a:prstGeom>
          <a:solidFill>
            <a:srgbClr val="FFFF00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¡</a:t>
            </a:r>
            <a:r>
              <a:rPr lang="en-US" sz="3200" dirty="0" err="1">
                <a:solidFill>
                  <a:srgbClr val="0000FF"/>
                </a:solidFill>
                <a:latin typeface="Arial Black"/>
                <a:cs typeface="Arial Black"/>
              </a:rPr>
              <a:t>Ojo</a:t>
            </a: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!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rgbClr val="0000FF"/>
                </a:solidFill>
                <a:latin typeface="Arial Black"/>
                <a:cs typeface="Arial Black"/>
              </a:rPr>
              <a:t>schwa</a:t>
            </a:r>
            <a:endParaRPr kumimoji="0" lang="en-US" sz="3200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7719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2743200" y="2428875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43200" y="3333750"/>
            <a:ext cx="4064000" cy="71437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183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930355" y="6042900"/>
            <a:ext cx="90658" cy="3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14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38800" y="3518981"/>
            <a:ext cx="38100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0" dirty="0"/>
              <a:t>?</a:t>
            </a:r>
          </a:p>
        </p:txBody>
      </p:sp>
      <p:sp>
        <p:nvSpPr>
          <p:cNvPr id="7" name="Rectangle 6"/>
          <p:cNvSpPr/>
          <p:nvPr/>
        </p:nvSpPr>
        <p:spPr>
          <a:xfrm>
            <a:off x="1524000" y="1943100"/>
            <a:ext cx="5867400" cy="12954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err="1">
                <a:solidFill>
                  <a:srgbClr val="FF0000"/>
                </a:solidFill>
              </a:rPr>
              <a:t>u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</a:t>
            </a:r>
            <a:r>
              <a:rPr lang="en-US" sz="6600" dirty="0" err="1">
                <a:solidFill>
                  <a:srgbClr val="FF0000"/>
                </a:solidFill>
              </a:rPr>
              <a:t>i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versid</a:t>
            </a:r>
            <a:r>
              <a:rPr lang="en-US" sz="6600" dirty="0" err="1">
                <a:solidFill>
                  <a:srgbClr val="FF0000"/>
                </a:solidFill>
              </a:rPr>
              <a:t>a</a:t>
            </a:r>
            <a:r>
              <a:rPr lang="en-US" sz="66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</a:t>
            </a:r>
            <a:endParaRPr lang="en-US" sz="66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707690" y="3062942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290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867400" y="3086100"/>
            <a:ext cx="0" cy="60831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78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8159751" y="5105798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8178800" y="5071071"/>
            <a:ext cx="18466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1981200" y="3238500"/>
            <a:ext cx="5163343" cy="1200329"/>
          </a:xfrm>
          <a:prstGeom prst="rect">
            <a:avLst/>
          </a:prstGeom>
          <a:solidFill>
            <a:srgbClr val="FFE91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r>
              <a:rPr lang="en-US" sz="7200" dirty="0">
                <a:solidFill>
                  <a:srgbClr val="2C00FB"/>
                </a:solidFill>
                <a:latin typeface="Arial Black" charset="0"/>
              </a:rPr>
              <a:t> vs. 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“</a:t>
            </a:r>
            <a:r>
              <a:rPr lang="en-US" sz="7200" dirty="0" err="1">
                <a:solidFill>
                  <a:srgbClr val="2C00FB"/>
                </a:solidFill>
                <a:latin typeface="Arial Black" charset="0"/>
              </a:rPr>
              <a:t>rr</a:t>
            </a:r>
            <a:r>
              <a:rPr lang="ja-JP" altLang="en-US" sz="7200" dirty="0">
                <a:solidFill>
                  <a:srgbClr val="2C00FB"/>
                </a:solidFill>
                <a:latin typeface="Arial"/>
              </a:rPr>
              <a:t>”</a:t>
            </a:r>
            <a:endParaRPr lang="en-US" sz="7200" dirty="0">
              <a:solidFill>
                <a:srgbClr val="2C00FB"/>
              </a:solidFill>
              <a:latin typeface="Arial Black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181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REGLAS</a:t>
            </a:r>
          </a:p>
        </p:txBody>
      </p:sp>
    </p:spTree>
    <p:extLst>
      <p:ext uri="{BB962C8B-B14F-4D97-AF65-F5344CB8AC3E}">
        <p14:creationId xmlns:p14="http://schemas.microsoft.com/office/powerpoint/2010/main" val="23735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ntr" presetSubtype="4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18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hoosh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25" y="2333625"/>
            <a:ext cx="5650705" cy="1569660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>
                <a:latin typeface="Arial Black"/>
                <a:cs typeface="Arial Black"/>
              </a:rPr>
              <a:t>3 reglas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1594" y="3931503"/>
            <a:ext cx="20746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/>
              <a:t>básicas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74336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" y="0"/>
            <a:ext cx="9143998" cy="1107996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rial Black"/>
                <a:cs typeface="Arial Black"/>
              </a:rPr>
              <a:t>3 </a:t>
            </a:r>
            <a:r>
              <a:rPr lang="en-US" sz="6600" dirty="0" err="1">
                <a:latin typeface="Arial Black"/>
                <a:cs typeface="Arial Black"/>
              </a:rPr>
              <a:t>reglas</a:t>
            </a:r>
            <a:endParaRPr lang="en-US" sz="6600" dirty="0">
              <a:latin typeface="Arial Black"/>
              <a:cs typeface="Arial Black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403" y="1900416"/>
            <a:ext cx="7883648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1a.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palabra</a:t>
            </a:r>
            <a:endParaRPr lang="en-US" sz="35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104900"/>
            <a:ext cx="5974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¡</a:t>
            </a:r>
            <a:r>
              <a:rPr lang="en-US" sz="3600" b="1" dirty="0" err="1"/>
              <a:t>Importa</a:t>
            </a:r>
            <a:r>
              <a:rPr lang="en-US" sz="3600" b="1" dirty="0"/>
              <a:t> la </a:t>
            </a:r>
            <a:r>
              <a:rPr lang="en-US" sz="3600" b="1" u="sng" dirty="0" err="1"/>
              <a:t>posición</a:t>
            </a:r>
            <a:r>
              <a:rPr lang="en-US" sz="3600" b="1" dirty="0"/>
              <a:t> de la “r”!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938" y="4034016"/>
            <a:ext cx="7829079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2. </a:t>
            </a:r>
            <a:r>
              <a:rPr lang="en-US" sz="3500" b="1" dirty="0">
                <a:solidFill>
                  <a:srgbClr val="0000FF"/>
                </a:solidFill>
              </a:rPr>
              <a:t>interior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817358"/>
            <a:ext cx="7848600" cy="63094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3. </a:t>
            </a:r>
            <a:r>
              <a:rPr lang="en-US" sz="3500" b="1" dirty="0">
                <a:solidFill>
                  <a:srgbClr val="0000FF"/>
                </a:solidFill>
              </a:rPr>
              <a:t>final </a:t>
            </a:r>
            <a:r>
              <a:rPr lang="en-US" sz="3500" b="1" dirty="0"/>
              <a:t>de </a:t>
            </a:r>
            <a:r>
              <a:rPr lang="en-US" sz="3500" b="1" dirty="0" err="1"/>
              <a:t>sílaba</a:t>
            </a:r>
            <a:r>
              <a:rPr lang="en-US" sz="3500" b="1" dirty="0"/>
              <a:t> </a:t>
            </a:r>
            <a:r>
              <a:rPr lang="en-US" sz="2000" b="1" dirty="0"/>
              <a:t>(</a:t>
            </a:r>
            <a:r>
              <a:rPr lang="en-US" sz="2000" b="1" dirty="0" err="1"/>
              <a:t>opcional</a:t>
            </a:r>
            <a:r>
              <a:rPr lang="en-US" sz="2000" b="1" dirty="0"/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74342" y="1845558"/>
            <a:ext cx="1688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</a:rPr>
              <a:t>R</a:t>
            </a:r>
            <a:r>
              <a:rPr lang="en-US" sz="3600" dirty="0"/>
              <a:t>a-</a:t>
            </a:r>
            <a:r>
              <a:rPr lang="en-US" sz="3600" dirty="0" err="1"/>
              <a:t>món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5486400" y="3963769"/>
            <a:ext cx="1528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c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e</a:t>
            </a:r>
            <a:r>
              <a:rPr lang="en-US" sz="3600" dirty="0"/>
              <a:t>-ma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86400" y="4741158"/>
            <a:ext cx="1560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co-</a:t>
            </a:r>
            <a:r>
              <a:rPr lang="en-US" sz="3600" dirty="0" err="1"/>
              <a:t>me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endParaRPr 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3616" y="2683758"/>
            <a:ext cx="7833616" cy="630942"/>
          </a:xfrm>
          <a:prstGeom prst="rect">
            <a:avLst/>
          </a:prstGeom>
          <a:solidFill>
            <a:srgbClr val="50FFEA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3500" b="1" dirty="0"/>
              <a:t>1b. </a:t>
            </a:r>
            <a:r>
              <a:rPr lang="en-US" sz="3500" b="1" dirty="0" err="1">
                <a:solidFill>
                  <a:srgbClr val="0000FF"/>
                </a:solidFill>
              </a:rPr>
              <a:t>inicial</a:t>
            </a:r>
            <a:r>
              <a:rPr lang="en-US" sz="3500" b="1" dirty="0"/>
              <a:t> de </a:t>
            </a:r>
            <a:r>
              <a:rPr lang="en-US" sz="3500" b="1" dirty="0" err="1"/>
              <a:t>sílaba</a:t>
            </a:r>
            <a:endParaRPr lang="en-US" sz="3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464445" y="2607558"/>
            <a:ext cx="1926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En-</a:t>
            </a:r>
            <a:r>
              <a:rPr lang="en-US" sz="3600" b="1" dirty="0" err="1">
                <a:solidFill>
                  <a:srgbClr val="FF0000"/>
                </a:solidFill>
              </a:rPr>
              <a:t>r</a:t>
            </a:r>
            <a:r>
              <a:rPr lang="en-US" sz="3600" dirty="0" err="1"/>
              <a:t>i</a:t>
            </a:r>
            <a:r>
              <a:rPr lang="en-US" sz="3600" dirty="0"/>
              <a:t>-</a:t>
            </a:r>
            <a:r>
              <a:rPr lang="en-US" sz="3600" dirty="0" err="1"/>
              <a:t>que</a:t>
            </a:r>
            <a:endParaRPr lang="en-US" sz="3600" dirty="0"/>
          </a:p>
        </p:txBody>
      </p:sp>
      <p:sp>
        <p:nvSpPr>
          <p:cNvPr id="14" name="TextBox 13"/>
          <p:cNvSpPr txBox="1"/>
          <p:nvPr/>
        </p:nvSpPr>
        <p:spPr>
          <a:xfrm>
            <a:off x="7949213" y="2251382"/>
            <a:ext cx="8899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</a:t>
            </a:r>
            <a:r>
              <a:rPr lang="en-US" sz="3200" b="1" dirty="0" err="1"/>
              <a:t>rrr</a:t>
            </a:r>
            <a:r>
              <a:rPr lang="en-US" sz="3200" b="1" dirty="0"/>
              <a:t>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1241" y="4384982"/>
            <a:ext cx="56938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/r/</a:t>
            </a:r>
          </a:p>
        </p:txBody>
      </p:sp>
      <p:cxnSp>
        <p:nvCxnSpPr>
          <p:cNvPr id="19" name="Straight Connector 18"/>
          <p:cNvCxnSpPr/>
          <p:nvPr/>
        </p:nvCxnSpPr>
        <p:spPr bwMode="auto">
          <a:xfrm>
            <a:off x="0" y="3674358"/>
            <a:ext cx="91440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7449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  <p:bldP spid="7" grpId="0"/>
      <p:bldP spid="10" grpId="0"/>
      <p:bldP spid="11" grpId="0"/>
      <p:bldP spid="12" grpId="0" animBg="1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#1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12058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04800" y="4187904"/>
            <a:ext cx="4053326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/>
              <a:t>E</a:t>
            </a:r>
            <a:r>
              <a:rPr lang="en-US" sz="6600" b="1" u="sng" dirty="0"/>
              <a:t>n</a:t>
            </a:r>
            <a:r>
              <a:rPr lang="en-US" sz="6600" b="1" dirty="0"/>
              <a:t>—</a:t>
            </a:r>
            <a:r>
              <a:rPr lang="en-US" sz="6600" b="1" dirty="0" err="1">
                <a:solidFill>
                  <a:srgbClr val="FF2409"/>
                </a:solidFill>
              </a:rPr>
              <a:t>r</a:t>
            </a:r>
            <a:r>
              <a:rPr lang="en-US" sz="6600" b="1" dirty="0" err="1"/>
              <a:t>i-que</a:t>
            </a:r>
            <a:endParaRPr lang="en-US" sz="6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5867400" y="1562100"/>
            <a:ext cx="3276600" cy="32624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Inicio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de </a:t>
            </a:r>
            <a:r>
              <a:rPr lang="en-US" sz="5400" u="sng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r>
              <a:rPr lang="en-US" sz="5400" dirty="0">
                <a:solidFill>
                  <a:srgbClr val="FF0000"/>
                </a:solidFill>
                <a:latin typeface="Arial Black"/>
                <a:cs typeface="Arial Black"/>
              </a:rPr>
              <a:t> = 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[</a:t>
            </a:r>
            <a:r>
              <a:rPr lang="en-US" sz="4400" dirty="0" err="1">
                <a:solidFill>
                  <a:srgbClr val="FF0000"/>
                </a:solidFill>
                <a:latin typeface="Arial Black"/>
                <a:cs typeface="Arial Black"/>
              </a:rPr>
              <a:t>rrrrrrrr</a:t>
            </a:r>
            <a:r>
              <a:rPr lang="en-US" sz="4400" dirty="0">
                <a:solidFill>
                  <a:srgbClr val="FF0000"/>
                </a:solidFill>
                <a:latin typeface="Arial Black"/>
                <a:cs typeface="Arial Black"/>
              </a:rPr>
              <a:t>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304800" y="2705100"/>
            <a:ext cx="5015015" cy="1107996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6600" b="1" dirty="0"/>
              <a:t>a</a:t>
            </a:r>
            <a:r>
              <a:rPr lang="en-US" sz="6600" b="1" u="sng" dirty="0"/>
              <a:t>l</a:t>
            </a:r>
            <a:r>
              <a:rPr lang="en-US" sz="6600" b="1" dirty="0"/>
              <a:t>—</a:t>
            </a:r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e-de-</a:t>
            </a:r>
            <a:r>
              <a:rPr lang="en-US" sz="6600" b="1" dirty="0" err="1"/>
              <a:t>dor</a:t>
            </a:r>
            <a:endParaRPr lang="en-US" sz="6600" b="1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04800" y="1257300"/>
            <a:ext cx="2896571" cy="1107996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6600" b="1" dirty="0">
                <a:solidFill>
                  <a:srgbClr val="FF2409"/>
                </a:solidFill>
              </a:rPr>
              <a:t>R</a:t>
            </a:r>
            <a:r>
              <a:rPr lang="en-US" sz="6600" b="1" dirty="0"/>
              <a:t>a-</a:t>
            </a:r>
            <a:r>
              <a:rPr lang="en-US" sz="6600" b="1" dirty="0" err="1"/>
              <a:t>quel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2" y="142876"/>
            <a:ext cx="9143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Después</a:t>
            </a:r>
            <a:r>
              <a:rPr lang="en-US" sz="3600" dirty="0"/>
              <a:t> de </a:t>
            </a:r>
            <a:r>
              <a:rPr lang="en-US" sz="3600" b="1" dirty="0" err="1"/>
              <a:t>consonante</a:t>
            </a:r>
            <a:r>
              <a:rPr lang="en-US" sz="3600" b="1" dirty="0"/>
              <a:t> </a:t>
            </a:r>
            <a:r>
              <a:rPr lang="en-US" sz="3600" dirty="0"/>
              <a:t>(y/o </a:t>
            </a:r>
            <a:r>
              <a:rPr lang="en-US" sz="3600" b="1" dirty="0" err="1"/>
              <a:t>inicio</a:t>
            </a:r>
            <a:r>
              <a:rPr lang="en-US" sz="3600" dirty="0"/>
              <a:t> </a:t>
            </a:r>
            <a:r>
              <a:rPr lang="en-US" sz="3600" b="1" dirty="0"/>
              <a:t>de </a:t>
            </a:r>
            <a:r>
              <a:rPr lang="en-US" sz="3600" b="1" dirty="0" err="1"/>
              <a:t>palabra</a:t>
            </a:r>
            <a:r>
              <a:rPr lang="en-US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4551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0" y="1"/>
            <a:ext cx="9144000" cy="3554819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CR" sz="4500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s-CR" sz="4500" dirty="0">
                <a:latin typeface="Palatino" charset="0"/>
              </a:rPr>
              <a:t> 	al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ededor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	</a:t>
            </a:r>
          </a:p>
          <a:p>
            <a:r>
              <a:rPr lang="es-CR" sz="4500" dirty="0">
                <a:latin typeface="Palatino" charset="0"/>
              </a:rPr>
              <a:t>	e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iquecer	</a:t>
            </a:r>
          </a:p>
          <a:p>
            <a:r>
              <a:rPr lang="es-CR" sz="4500" dirty="0">
                <a:latin typeface="Palatino" charset="0"/>
              </a:rPr>
              <a:t>	so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eír	</a:t>
            </a:r>
          </a:p>
          <a:p>
            <a:r>
              <a:rPr lang="es-CR" sz="4500" dirty="0">
                <a:latin typeface="Palatino" charset="0"/>
              </a:rPr>
              <a:t>	ho</a:t>
            </a:r>
            <a:r>
              <a:rPr lang="es-CR" sz="4500" dirty="0">
                <a:solidFill>
                  <a:srgbClr val="FF0000"/>
                </a:solidFill>
                <a:latin typeface="Palatino" charset="0"/>
              </a:rPr>
              <a:t>n—</a:t>
            </a:r>
            <a:r>
              <a:rPr lang="es-CR" sz="4500" u="sng" dirty="0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s-CR" sz="4500" dirty="0">
                <a:latin typeface="Palatino" charset="0"/>
              </a:rPr>
              <a:t>a	</a:t>
            </a:r>
            <a:endParaRPr lang="en-US" sz="4500" dirty="0">
              <a:latin typeface="Palatino" charset="0"/>
            </a:endParaRPr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338138" y="3740140"/>
            <a:ext cx="8577262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/>
            <a:r>
              <a:rPr lang="ja-JP" altLang="en-US" sz="3500" b="1" dirty="0">
                <a:latin typeface="Arial"/>
              </a:rPr>
              <a:t>“</a:t>
            </a:r>
            <a:r>
              <a:rPr lang="en-US" sz="3500" b="1" dirty="0" err="1"/>
              <a:t>rr</a:t>
            </a:r>
            <a:r>
              <a:rPr lang="en-US" sz="3500" b="1" dirty="0"/>
              <a:t> </a:t>
            </a:r>
            <a:r>
              <a:rPr lang="en-US" sz="3500" b="1" dirty="0" err="1"/>
              <a:t>múltiple</a:t>
            </a:r>
            <a:r>
              <a:rPr lang="ja-JP" altLang="en-US" sz="3500" b="1" dirty="0">
                <a:latin typeface="Arial"/>
              </a:rPr>
              <a:t>”</a:t>
            </a:r>
            <a:r>
              <a:rPr lang="en-US" sz="3500" b="1" dirty="0"/>
              <a:t> </a:t>
            </a:r>
            <a:r>
              <a:rPr lang="en-US" sz="3500" b="1" dirty="0" err="1"/>
              <a:t>después</a:t>
            </a:r>
            <a:r>
              <a:rPr lang="en-US" sz="3500" b="1" dirty="0"/>
              <a:t> de</a:t>
            </a:r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</a:t>
            </a:r>
            <a:r>
              <a:rPr lang="en-US" sz="3500" dirty="0" err="1"/>
              <a:t>consonante</a:t>
            </a:r>
            <a:endParaRPr lang="en-US" sz="3500" dirty="0"/>
          </a:p>
          <a:p>
            <a:pPr marL="457200" indent="-457200">
              <a:buFont typeface="Times" charset="0"/>
              <a:buAutoNum type="arabicParenR"/>
            </a:pPr>
            <a:r>
              <a:rPr lang="en-US" sz="3500" dirty="0"/>
              <a:t>  al principio de </a:t>
            </a:r>
            <a:r>
              <a:rPr lang="en-US" sz="3500" dirty="0" err="1"/>
              <a:t>sílaba</a:t>
            </a:r>
            <a:r>
              <a:rPr lang="en-US" sz="35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158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Interior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7371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543795" y="190500"/>
            <a:ext cx="3952005" cy="938719"/>
          </a:xfrm>
          <a:prstGeom prst="rect">
            <a:avLst/>
          </a:prstGeom>
          <a:solidFill>
            <a:srgbClr val="50FFEA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En—</a:t>
            </a:r>
            <a:r>
              <a:rPr lang="en-US" sz="5500" b="1" dirty="0" err="1">
                <a:solidFill>
                  <a:srgbClr val="FF2409"/>
                </a:solidFill>
              </a:rPr>
              <a:t>rrr</a:t>
            </a:r>
            <a:r>
              <a:rPr lang="en-US" sz="5500" b="1" dirty="0" err="1"/>
              <a:t>i-que</a:t>
            </a:r>
            <a:endParaRPr lang="en-US" sz="5500" b="1" dirty="0"/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581205" y="2019300"/>
            <a:ext cx="2619195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a—</a:t>
            </a:r>
            <a:r>
              <a:rPr lang="en-US" sz="5500" b="1" dirty="0" err="1">
                <a:solidFill>
                  <a:schemeClr val="accent2"/>
                </a:solidFill>
              </a:rPr>
              <a:t>g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io</a:t>
            </a:r>
            <a:endParaRPr lang="en-US" sz="5500" b="1" dirty="0"/>
          </a:p>
        </p:txBody>
      </p:sp>
      <p:sp>
        <p:nvSpPr>
          <p:cNvPr id="6150" name="AutoShape 6"/>
          <p:cNvSpPr>
            <a:spLocks noChangeArrowheads="1"/>
          </p:cNvSpPr>
          <p:nvPr/>
        </p:nvSpPr>
        <p:spPr bwMode="auto">
          <a:xfrm rot="860687">
            <a:off x="1965858" y="1221109"/>
            <a:ext cx="1016000" cy="619125"/>
          </a:xfrm>
          <a:prstGeom prst="upDownArrow">
            <a:avLst>
              <a:gd name="adj1" fmla="val 50000"/>
              <a:gd name="adj2" fmla="val 260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4152662"/>
            <a:ext cx="9144000" cy="160043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NO inicial </a:t>
            </a:r>
            <a:r>
              <a:rPr lang="en-US" sz="4000">
                <a:solidFill>
                  <a:srgbClr val="FF0000"/>
                </a:solidFill>
                <a:latin typeface="Arial Black"/>
                <a:cs typeface="Arial Black"/>
              </a:rPr>
              <a:t>de sílaba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=</a:t>
            </a:r>
            <a:r>
              <a:rPr lang="en-US" sz="5400">
                <a:solidFill>
                  <a:srgbClr val="FF0000"/>
                </a:solidFill>
                <a:latin typeface="Arial Black"/>
                <a:cs typeface="Arial Black"/>
              </a:rPr>
              <a:t> </a:t>
            </a:r>
            <a:r>
              <a:rPr lang="en-US" sz="4400">
                <a:solidFill>
                  <a:srgbClr val="FF0000"/>
                </a:solidFill>
                <a:latin typeface="Arial Black"/>
                <a:cs typeface="Arial Black"/>
              </a:rPr>
              <a:t>[r] simple</a:t>
            </a:r>
            <a:endParaRPr lang="en-US" sz="3200">
              <a:solidFill>
                <a:srgbClr val="FF0000"/>
              </a:solidFill>
              <a:latin typeface="Arial Black"/>
              <a:cs typeface="Arial Black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97766" y="3086100"/>
            <a:ext cx="3517034" cy="93871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5500" b="1" dirty="0"/>
              <a:t> Al—</a:t>
            </a:r>
            <a:r>
              <a:rPr lang="en-US" sz="5500" b="1" dirty="0" err="1">
                <a:solidFill>
                  <a:schemeClr val="accent2"/>
                </a:solidFill>
              </a:rPr>
              <a:t>f</a:t>
            </a:r>
            <a:r>
              <a:rPr lang="en-US" sz="5500" b="1" dirty="0" err="1">
                <a:solidFill>
                  <a:srgbClr val="FF2409"/>
                </a:solidFill>
              </a:rPr>
              <a:t>r</a:t>
            </a:r>
            <a:r>
              <a:rPr lang="en-US" sz="5500" b="1" dirty="0" err="1"/>
              <a:t>e</a:t>
            </a:r>
            <a:r>
              <a:rPr lang="en-US" sz="5500" b="1" dirty="0"/>
              <a:t>-do</a:t>
            </a:r>
          </a:p>
        </p:txBody>
      </p:sp>
    </p:spTree>
    <p:extLst>
      <p:ext uri="{BB962C8B-B14F-4D97-AF65-F5344CB8AC3E}">
        <p14:creationId xmlns:p14="http://schemas.microsoft.com/office/powerpoint/2010/main" val="2705488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animBg="1"/>
      <p:bldP spid="6148" grpId="0" animBg="1"/>
      <p:bldP spid="6150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9144000" cy="57150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pic>
        <p:nvPicPr>
          <p:cNvPr id="8" name="Picture 7" descr="2438681104_8aa5c84ae8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799" y="1446609"/>
            <a:ext cx="6960401" cy="2858691"/>
          </a:xfrm>
          <a:prstGeom prst="rect">
            <a:avLst/>
          </a:prstGeom>
        </p:spPr>
      </p:pic>
      <p:sp>
        <p:nvSpPr>
          <p:cNvPr id="10" name="Frame 9"/>
          <p:cNvSpPr/>
          <p:nvPr/>
        </p:nvSpPr>
        <p:spPr bwMode="auto">
          <a:xfrm>
            <a:off x="4572000" y="2019300"/>
            <a:ext cx="914400" cy="381000"/>
          </a:xfrm>
          <a:prstGeom prst="frame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Notched Right Arrow 10"/>
          <p:cNvSpPr/>
          <p:nvPr/>
        </p:nvSpPr>
        <p:spPr bwMode="auto">
          <a:xfrm rot="14457707">
            <a:off x="5027220" y="2890430"/>
            <a:ext cx="1857375" cy="914400"/>
          </a:xfrm>
          <a:prstGeom prst="notched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33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  <a:latin typeface="Arial Black"/>
                <a:cs typeface="Arial Black"/>
              </a:rPr>
              <a:t>Regla</a:t>
            </a:r>
            <a:r>
              <a:rPr lang="en-US" sz="3600" dirty="0">
                <a:solidFill>
                  <a:srgbClr val="FFFFFF"/>
                </a:solidFill>
                <a:latin typeface="Arial Black"/>
                <a:cs typeface="Arial Black"/>
              </a:rPr>
              <a:t> #3</a:t>
            </a:r>
          </a:p>
        </p:txBody>
      </p:sp>
      <p:sp>
        <p:nvSpPr>
          <p:cNvPr id="13" name="Rectangle 12"/>
          <p:cNvSpPr/>
          <p:nvPr/>
        </p:nvSpPr>
        <p:spPr>
          <a:xfrm>
            <a:off x="0" y="2667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Final de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sílaba</a:t>
            </a:r>
            <a:endParaRPr lang="en-US" sz="6600" dirty="0">
              <a:solidFill>
                <a:srgbClr val="FF0000"/>
              </a:solidFill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75616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4457785" y="2451437"/>
            <a:ext cx="3543215" cy="1015663"/>
          </a:xfrm>
          <a:prstGeom prst="rect">
            <a:avLst/>
          </a:prstGeom>
          <a:solidFill>
            <a:srgbClr val="99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ja-JP" altLang="en-US" sz="3000" b="1" dirty="0">
                <a:latin typeface="Arial"/>
              </a:rPr>
              <a:t>“</a:t>
            </a:r>
            <a:r>
              <a:rPr lang="en-US" sz="3000" b="1" dirty="0"/>
              <a:t>r</a:t>
            </a:r>
            <a:r>
              <a:rPr lang="ja-JP" altLang="en-US" sz="3000" b="1" dirty="0">
                <a:latin typeface="Arial"/>
              </a:rPr>
              <a:t>”</a:t>
            </a:r>
            <a:r>
              <a:rPr lang="en-US" sz="3000" b="1" dirty="0"/>
              <a:t> </a:t>
            </a:r>
            <a:r>
              <a:rPr lang="en-US" sz="3000" b="1" u="sng" dirty="0"/>
              <a:t>final</a:t>
            </a:r>
            <a:r>
              <a:rPr lang="en-US" sz="3000" b="1" dirty="0"/>
              <a:t> de </a:t>
            </a:r>
            <a:r>
              <a:rPr lang="en-US" sz="3000" b="1" dirty="0" err="1"/>
              <a:t>palabra</a:t>
            </a:r>
            <a:r>
              <a:rPr lang="en-US" sz="3000" b="1" dirty="0"/>
              <a:t> o </a:t>
            </a:r>
            <a:r>
              <a:rPr lang="en-US" sz="3000" b="1" dirty="0" err="1"/>
              <a:t>sílaba</a:t>
            </a:r>
            <a:endParaRPr lang="en-US" sz="3000" b="1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56821" y="589537"/>
            <a:ext cx="2110179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habla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54410" y="1661606"/>
            <a:ext cx="2112590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/>
              <a:t>come</a:t>
            </a:r>
            <a:r>
              <a:rPr lang="en-US" sz="5500" b="1" dirty="0">
                <a:solidFill>
                  <a:srgbClr val="FF0000"/>
                </a:solidFill>
              </a:rPr>
              <a:t>r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533400" y="2756981"/>
            <a:ext cx="2608406" cy="938719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5500" b="1" dirty="0" err="1"/>
              <a:t>tenedo</a:t>
            </a:r>
            <a:r>
              <a:rPr lang="en-US" sz="5500" b="1" dirty="0" err="1">
                <a:solidFill>
                  <a:srgbClr val="FF0000"/>
                </a:solidFill>
              </a:rPr>
              <a:t>r</a:t>
            </a:r>
            <a:endParaRPr lang="en-US" sz="5500" b="1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244995"/>
            <a:ext cx="9144000" cy="150810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[r] o [</a:t>
            </a:r>
            <a:r>
              <a:rPr lang="en-US" sz="6000" dirty="0" err="1">
                <a:solidFill>
                  <a:srgbClr val="FF0000"/>
                </a:solidFill>
                <a:latin typeface="Arial Black"/>
                <a:cs typeface="Arial Black"/>
              </a:rPr>
              <a:t>rrrr</a:t>
            </a:r>
            <a: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  <a:t>] </a:t>
            </a:r>
            <a:br>
              <a:rPr lang="en-US" sz="6000" dirty="0">
                <a:solidFill>
                  <a:srgbClr val="FF0000"/>
                </a:solidFill>
                <a:latin typeface="Arial Black"/>
                <a:cs typeface="Arial Black"/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(¡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escoja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usted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Arial Black"/>
                <a:cs typeface="Arial Black"/>
              </a:rPr>
              <a:t>!)</a:t>
            </a:r>
          </a:p>
        </p:txBody>
      </p:sp>
      <p:pic>
        <p:nvPicPr>
          <p:cNvPr id="3" name="Picture 2" descr="smiley-fac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210" y="323850"/>
            <a:ext cx="211259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6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2</a:t>
            </a:r>
          </a:p>
        </p:txBody>
      </p:sp>
      <p:pic>
        <p:nvPicPr>
          <p:cNvPr id="3" name="Picture 2" descr="5324496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29" y="603997"/>
            <a:ext cx="5951071" cy="44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181903" y="633829"/>
            <a:ext cx="8581097" cy="458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	a.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ciga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b.	</a:t>
            </a:r>
            <a:r>
              <a:rPr lang="es-CR" sz="4400" b="1" dirty="0">
                <a:latin typeface="Palatino" charset="0"/>
              </a:rPr>
              <a:t>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con 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 ba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il,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c.	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ápido co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en los 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os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d.	</a:t>
            </a:r>
            <a:r>
              <a:rPr lang="es-CR" sz="4400" b="1" dirty="0">
                <a:latin typeface="Palatino" charset="0"/>
              </a:rPr>
              <a:t>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gados de azúca</a:t>
            </a:r>
            <a:r>
              <a:rPr lang="es-CR" sz="4400" b="1" u="sng" dirty="0">
                <a:latin typeface="Palatino" charset="0"/>
              </a:rPr>
              <a:t>r</a:t>
            </a:r>
            <a:r>
              <a:rPr lang="es-CR" sz="4400" b="1" dirty="0">
                <a:latin typeface="Palatino" charset="0"/>
              </a:rPr>
              <a:t> …</a:t>
            </a:r>
          </a:p>
          <a:p>
            <a:endParaRPr lang="es-CR" sz="1800" b="1" dirty="0">
              <a:latin typeface="Palatino" charset="0"/>
            </a:endParaRPr>
          </a:p>
          <a:p>
            <a:r>
              <a:rPr lang="es-CR" sz="4400" b="1" dirty="0">
                <a:latin typeface="Palatino" charset="0"/>
              </a:rPr>
              <a:t>	</a:t>
            </a:r>
            <a:r>
              <a:rPr lang="es-CR" sz="4400" b="1" dirty="0">
                <a:solidFill>
                  <a:srgbClr val="0000FF"/>
                </a:solidFill>
                <a:latin typeface="Palatino" charset="0"/>
              </a:rPr>
              <a:t>e.	</a:t>
            </a:r>
            <a:r>
              <a:rPr lang="es-CR" sz="4400" b="1" dirty="0">
                <a:latin typeface="Palatino" charset="0"/>
              </a:rPr>
              <a:t>del fe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oca</a:t>
            </a:r>
            <a:r>
              <a:rPr lang="es-CR" sz="4400" b="1" u="sng" dirty="0">
                <a:latin typeface="Palatino" charset="0"/>
              </a:rPr>
              <a:t>rr</a:t>
            </a:r>
            <a:r>
              <a:rPr lang="es-CR" sz="4400" b="1" dirty="0">
                <a:latin typeface="Palatino" charset="0"/>
              </a:rPr>
              <a:t>il.</a:t>
            </a:r>
          </a:p>
        </p:txBody>
      </p:sp>
    </p:spTree>
    <p:extLst>
      <p:ext uri="{BB962C8B-B14F-4D97-AF65-F5344CB8AC3E}">
        <p14:creationId xmlns:p14="http://schemas.microsoft.com/office/powerpoint/2010/main" val="345804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2185214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6600" dirty="0" err="1">
                <a:solidFill>
                  <a:srgbClr val="FF0000"/>
                </a:solidFill>
                <a:latin typeface="Arial Black"/>
                <a:cs typeface="+mn-cs"/>
              </a:rPr>
              <a:t>Articula</a:t>
            </a:r>
            <a:r>
              <a:rPr lang="en-US" sz="8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</a:p>
          <a:p>
            <a:pPr algn="ctr">
              <a:defRPr/>
            </a:pP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en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voz</a:t>
            </a:r>
            <a:r>
              <a:rPr lang="en-US" sz="4800" dirty="0">
                <a:solidFill>
                  <a:srgbClr val="FF0000"/>
                </a:solidFill>
                <a:latin typeface="Arial Black"/>
                <a:cs typeface="+mn-cs"/>
              </a:rPr>
              <a:t> </a:t>
            </a:r>
            <a:r>
              <a:rPr lang="en-US" sz="4800" dirty="0" err="1">
                <a:solidFill>
                  <a:srgbClr val="FF0000"/>
                </a:solidFill>
                <a:latin typeface="Arial Black"/>
                <a:cs typeface="+mn-cs"/>
              </a:rPr>
              <a:t>alta</a:t>
            </a:r>
            <a:endParaRPr lang="en-US" sz="8800" dirty="0">
              <a:solidFill>
                <a:srgbClr val="FF0000"/>
              </a:solidFill>
              <a:latin typeface="Arial Black"/>
              <a:cs typeface="+mn-cs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37208" y="2514243"/>
            <a:ext cx="8478192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ora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la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p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re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en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r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</a:rPr>
              <a:t>q</a:t>
            </a:r>
            <a:r>
              <a:rPr lang="en-US" sz="5000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alatino" charset="0"/>
              </a:rPr>
              <a:t>ue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</a:rPr>
              <a:t> </a:t>
            </a:r>
            <a:r>
              <a:rPr lang="en-US" sz="5000" b="1" dirty="0" err="1">
                <a:solidFill>
                  <a:srgbClr val="558ED5"/>
                </a:solidFill>
                <a:latin typeface="Palatino" charset="0"/>
              </a:rPr>
              <a:t>enseña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00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0000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igna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t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r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as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ifíciles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 </a:t>
            </a:r>
            <a:r>
              <a:rPr lang="en-US" sz="5000" b="1" dirty="0">
                <a:solidFill>
                  <a:srgbClr val="FF0000"/>
                </a:solidFill>
                <a:latin typeface="Palatino" charset="0"/>
                <a:cs typeface="+mn-cs"/>
              </a:rPr>
              <a:t>d</a:t>
            </a:r>
            <a:r>
              <a:rPr lang="en-US" sz="5000" b="1" dirty="0">
                <a:solidFill>
                  <a:srgbClr val="3366FF"/>
                </a:solidFill>
                <a:latin typeface="Palatino" charset="0"/>
                <a:cs typeface="+mn-cs"/>
              </a:rPr>
              <a:t>e 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mu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s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i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c</a:t>
            </a:r>
            <a:r>
              <a:rPr lang="en-US" sz="5000" b="1" dirty="0" err="1">
                <a:solidFill>
                  <a:srgbClr val="3366FF"/>
                </a:solidFill>
                <a:latin typeface="Palatino" charset="0"/>
                <a:cs typeface="+mn-cs"/>
              </a:rPr>
              <a:t>ologí</a:t>
            </a:r>
            <a:r>
              <a:rPr lang="en-US" sz="5000" b="1" dirty="0" err="1">
                <a:solidFill>
                  <a:srgbClr val="FF6600"/>
                </a:solidFill>
                <a:latin typeface="Palatino" charset="0"/>
                <a:cs typeface="+mn-cs"/>
              </a:rPr>
              <a:t>a</a:t>
            </a:r>
            <a:r>
              <a:rPr lang="en-US" sz="5000" b="1" dirty="0">
                <a:solidFill>
                  <a:srgbClr val="0000FF"/>
                </a:solidFill>
                <a:latin typeface="Palatino" charset="0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91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stion-mark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100"/>
            <a:ext cx="5753100" cy="57531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0200" y="2300526"/>
            <a:ext cx="365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5000" dirty="0"/>
              <a:t>¿Preguntas?</a:t>
            </a:r>
          </a:p>
        </p:txBody>
      </p:sp>
    </p:spTree>
    <p:extLst>
      <p:ext uri="{BB962C8B-B14F-4D97-AF65-F5344CB8AC3E}">
        <p14:creationId xmlns:p14="http://schemas.microsoft.com/office/powerpoint/2010/main" val="4250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953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err="1"/>
              <a:t>Otros</a:t>
            </a:r>
            <a:r>
              <a:rPr lang="en-US" sz="6600" dirty="0"/>
              <a:t> </a:t>
            </a:r>
            <a:r>
              <a:rPr lang="en-US" sz="6600" dirty="0" err="1"/>
              <a:t>recursos</a:t>
            </a:r>
            <a:endParaRPr lang="en-US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99001" y="2038172"/>
            <a:ext cx="7304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2"/>
              </a:rPr>
              <a:t>https://soundsofspeech.uiowa.edu/spanish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3"/>
              </a:rPr>
              <a:t>https://www.youtube.com/watch?v=ypwcqffJ1dI</a:t>
            </a: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hlinkClick r:id="rId4"/>
              </a:rPr>
              <a:t>https://www.youtube.com/watch?v=vUNEwsWoWy4</a:t>
            </a:r>
            <a:endParaRPr lang="en-US" sz="2400" dirty="0"/>
          </a:p>
        </p:txBody>
      </p:sp>
      <p:pic>
        <p:nvPicPr>
          <p:cNvPr id="4" name="Picture 3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79"/>
          <a:stretch/>
        </p:blipFill>
        <p:spPr>
          <a:xfrm>
            <a:off x="1369865" y="3574411"/>
            <a:ext cx="2227121" cy="2032463"/>
          </a:xfrm>
          <a:prstGeom prst="rect">
            <a:avLst/>
          </a:prstGeom>
        </p:spPr>
      </p:pic>
      <p:pic>
        <p:nvPicPr>
          <p:cNvPr id="5" name="Picture 4" descr="header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9" b="49960"/>
          <a:stretch/>
        </p:blipFill>
        <p:spPr>
          <a:xfrm>
            <a:off x="3795071" y="4050254"/>
            <a:ext cx="4967929" cy="10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19100"/>
            <a:ext cx="9144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/>
              <a:t>¡Gracias por venir!</a:t>
            </a:r>
          </a:p>
        </p:txBody>
      </p:sp>
      <p:pic>
        <p:nvPicPr>
          <p:cNvPr id="3" name="Picture 2" descr="happy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520" y="2171700"/>
            <a:ext cx="3611880" cy="24109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3009900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/>
              <a:t>bit.ly</a:t>
            </a:r>
            <a:r>
              <a:rPr lang="en-US" dirty="0"/>
              <a:t>/</a:t>
            </a:r>
            <a:r>
              <a:rPr lang="en-US" dirty="0" err="1"/>
              <a:t>midd_clinica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1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Referencias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7351" indent="-407351">
              <a:lnSpc>
                <a:spcPct val="100000"/>
              </a:lnSpc>
              <a:spcBef>
                <a:spcPts val="0"/>
              </a:spcBef>
              <a:buNone/>
            </a:pPr>
            <a:r>
              <a:rPr lang="es-ES_tradnl" sz="2000" dirty="0" err="1"/>
              <a:t>Schwegler</a:t>
            </a:r>
            <a:r>
              <a:rPr lang="es-ES_tradnl" sz="2000" dirty="0"/>
              <a:t>, A. (2013). Clínica de pronunciación. </a:t>
            </a:r>
            <a:r>
              <a:rPr lang="es-ES_tradnl" sz="2000" dirty="0" err="1"/>
              <a:t>Middlebury</a:t>
            </a:r>
            <a:r>
              <a:rPr lang="es-ES_tradnl" sz="2000" dirty="0"/>
              <a:t> </a:t>
            </a:r>
            <a:r>
              <a:rPr lang="es-ES_tradnl" sz="2000" dirty="0" err="1"/>
              <a:t>College</a:t>
            </a:r>
            <a:r>
              <a:rPr lang="es-ES_tradnl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09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spiration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"/>
            <a:ext cx="9144000" cy="507251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3403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La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aspiración</a:t>
            </a:r>
            <a:endParaRPr lang="en-US" sz="6600" dirty="0">
              <a:solidFill>
                <a:srgbClr val="FF0000"/>
              </a:solidFill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3886200" y="1181100"/>
            <a:ext cx="1447800" cy="1200329"/>
          </a:xfrm>
          <a:prstGeom prst="rect">
            <a:avLst/>
          </a:prstGeom>
          <a:solidFill>
            <a:srgbClr val="0FFCFF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7200" dirty="0" err="1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 dirty="0" err="1">
                <a:solidFill>
                  <a:srgbClr val="EF1F1D"/>
                </a:solidFill>
                <a:latin typeface="SILDoulos IPA93" charset="0"/>
              </a:rPr>
              <a:t>h</a:t>
            </a:r>
            <a:endParaRPr lang="en-US" baseline="30000" dirty="0">
              <a:solidFill>
                <a:srgbClr val="EF1F1D"/>
              </a:solidFill>
              <a:latin typeface="SILDoulos IPA93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667000" y="2781300"/>
            <a:ext cx="3657600" cy="1107996"/>
          </a:xfrm>
          <a:prstGeom prst="rect">
            <a:avLst/>
          </a:prstGeom>
          <a:solidFill>
            <a:srgbClr val="FFF94A"/>
          </a:solidFill>
          <a:ln w="57150">
            <a:solidFill>
              <a:srgbClr val="2C00FB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sz="66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66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a</a:t>
            </a:r>
            <a:r>
              <a:rPr lang="en-US" sz="6000">
                <a:solidFill>
                  <a:srgbClr val="EF1F1D"/>
                </a:solidFill>
                <a:latin typeface="SILDoulos IPA93" charset="0"/>
              </a:rPr>
              <a:t>p</a:t>
            </a:r>
            <a:r>
              <a:rPr lang="en-US" sz="5400" baseline="30000">
                <a:solidFill>
                  <a:srgbClr val="EF1F1D"/>
                </a:solidFill>
                <a:latin typeface="SILDoulos IPA93" charset="0"/>
              </a:rPr>
              <a:t>h</a:t>
            </a:r>
            <a:r>
              <a:rPr lang="en-US" sz="6000">
                <a:solidFill>
                  <a:srgbClr val="0000FF"/>
                </a:solidFill>
                <a:latin typeface="SILDoulos IPA93" charset="0"/>
              </a:rPr>
              <a:t>el</a:t>
            </a:r>
            <a:endParaRPr lang="en-US" baseline="30000">
              <a:solidFill>
                <a:srgbClr val="0000FF"/>
              </a:solidFill>
              <a:latin typeface="SILDoulos IPA9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831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629442"/>
            <a:ext cx="9144000" cy="2123658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El </a:t>
            </a:r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p</a:t>
            </a:r>
            <a:r>
              <a:rPr lang="en-US" sz="6600" dirty="0" err="1">
                <a:solidFill>
                  <a:schemeClr val="accent3">
                    <a:lumMod val="50000"/>
                  </a:schemeClr>
                </a:solidFill>
                <a:latin typeface="Arial Black"/>
                <a:cs typeface="Arial Black"/>
              </a:rPr>
              <a:t>erro</a:t>
            </a:r>
            <a:endParaRPr lang="en-US" sz="6600" dirty="0">
              <a:solidFill>
                <a:schemeClr val="accent3">
                  <a:lumMod val="50000"/>
                </a:schemeClr>
              </a:solidFill>
              <a:latin typeface="Arial Black"/>
              <a:cs typeface="Arial Black"/>
            </a:endParaRPr>
          </a:p>
          <a:p>
            <a:r>
              <a:rPr lang="en-US" sz="6600" dirty="0" err="1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 err="1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aga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 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</a:t>
            </a:r>
            <a:r>
              <a:rPr lang="en-US" sz="6600" dirty="0">
                <a:solidFill>
                  <a:srgbClr val="FF0000"/>
                </a:solidFill>
                <a:latin typeface="Arial Black"/>
                <a:cs typeface="Arial Black"/>
              </a:rPr>
              <a:t>c</a:t>
            </a:r>
            <a:r>
              <a:rPr lang="en-US" sz="6600" dirty="0">
                <a:solidFill>
                  <a:schemeClr val="bg1">
                    <a:lumMod val="50000"/>
                  </a:schemeClr>
                </a:solidFill>
                <a:latin typeface="Arial Black"/>
                <a:cs typeface="Arial Black"/>
              </a:rPr>
              <a:t>a </a:t>
            </a:r>
            <a:endParaRPr lang="en-US" sz="6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86400" y="3924300"/>
            <a:ext cx="3326552" cy="156966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9600" dirty="0">
                <a:latin typeface="Arial Black"/>
                <a:cs typeface="Arial Black"/>
              </a:rPr>
              <a:t>/</a:t>
            </a:r>
            <a:r>
              <a:rPr lang="en-US" sz="9600" dirty="0" err="1">
                <a:solidFill>
                  <a:srgbClr val="FF0000"/>
                </a:solidFill>
                <a:latin typeface="Arial Black"/>
                <a:cs typeface="Arial Black"/>
              </a:rPr>
              <a:t>p+k</a:t>
            </a:r>
            <a:r>
              <a:rPr lang="en-US" sz="9600" dirty="0">
                <a:solidFill>
                  <a:srgbClr val="000000"/>
                </a:solidFill>
                <a:latin typeface="Arial Black"/>
                <a:cs typeface="Arial Black"/>
              </a:rPr>
              <a:t>/</a:t>
            </a:r>
            <a:endParaRPr lang="en-US" sz="9600" dirty="0">
              <a:solidFill>
                <a:srgbClr val="000000"/>
              </a:solidFill>
            </a:endParaRPr>
          </a:p>
        </p:txBody>
      </p:sp>
      <p:pic>
        <p:nvPicPr>
          <p:cNvPr id="4" name="Picture 3" descr="dog-pooping-848x473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974210"/>
            <a:ext cx="4572000" cy="25501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-38100"/>
            <a:ext cx="9144000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rial Black"/>
                <a:cs typeface="Arial Black"/>
              </a:rPr>
              <a:t>¡No aspires!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6" name="&quot;No&quot; Symbol 5"/>
          <p:cNvSpPr/>
          <p:nvPr/>
        </p:nvSpPr>
        <p:spPr bwMode="auto">
          <a:xfrm>
            <a:off x="5029200" y="2193410"/>
            <a:ext cx="1219200" cy="990600"/>
          </a:xfrm>
          <a:prstGeom prst="noSmoking">
            <a:avLst/>
          </a:prstGeom>
          <a:solidFill>
            <a:srgbClr val="FF0000"/>
          </a:solidFill>
          <a:ln w="57150" cap="flat" cmpd="sng" algn="ctr">
            <a:solidFill>
              <a:srgbClr val="FFF94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8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400"/>
                            </p:stCondLst>
                            <p:childTnLst>
                              <p:par>
                                <p:cTn id="12" presetID="26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81100"/>
            <a:ext cx="9144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6600" dirty="0">
                <a:solidFill>
                  <a:srgbClr val="FF0000"/>
                </a:solidFill>
              </a:rPr>
              <a:t>repaso</a:t>
            </a:r>
          </a:p>
          <a:p>
            <a:pPr algn="ctr"/>
            <a:r>
              <a:rPr lang="es-ES_tradnl" sz="6600" dirty="0">
                <a:solidFill>
                  <a:srgbClr val="FF0000"/>
                </a:solidFill>
              </a:rPr>
              <a:t>ENEMIGO</a:t>
            </a:r>
          </a:p>
          <a:p>
            <a:pPr algn="ctr"/>
            <a:r>
              <a:rPr lang="es-ES_tradnl" sz="6600" dirty="0">
                <a:solidFill>
                  <a:srgbClr val="FFFFFF"/>
                </a:solidFill>
              </a:rPr>
              <a:t># 3</a:t>
            </a:r>
          </a:p>
        </p:txBody>
      </p:sp>
    </p:spTree>
    <p:extLst>
      <p:ext uri="{BB962C8B-B14F-4D97-AF65-F5344CB8AC3E}">
        <p14:creationId xmlns:p14="http://schemas.microsoft.com/office/powerpoint/2010/main" val="155381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ooks 16x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radition">
      <a:majorFont>
        <a:latin typeface="Candara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916</Words>
  <Application>Microsoft Macintosh PowerPoint</Application>
  <PresentationFormat>On-screen Show (16:10)</PresentationFormat>
  <Paragraphs>239</Paragraphs>
  <Slides>65</Slides>
  <Notes>3</Notes>
  <HiddenSlides>0</HiddenSlides>
  <MMClips>2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</vt:lpstr>
      <vt:lpstr>Arial Black</vt:lpstr>
      <vt:lpstr>Candara</vt:lpstr>
      <vt:lpstr>Century Gothic</vt:lpstr>
      <vt:lpstr>Palatino</vt:lpstr>
      <vt:lpstr>SILDoulos IPA93</vt:lpstr>
      <vt:lpstr>Times</vt:lpstr>
      <vt:lpstr>Books 16x9</vt:lpstr>
      <vt:lpstr>Document</vt:lpstr>
      <vt:lpstr>Clínica de pronunciación:  Sesión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2022-08-07T12:01:27Z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